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16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736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362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1591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736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321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01741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6066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229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04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0898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86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980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160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680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625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6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2E21A-264B-4B84-A049-4921F2BDCC0F}" type="datetimeFigureOut">
              <a:rPr lang="en-IN" smtClean="0"/>
              <a:pPr/>
              <a:t>19-10-2023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77ABCEF-D488-47DB-9ABE-5E9B013FD21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448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5242"/>
            <a:ext cx="6336704" cy="3768824"/>
          </a:xfrm>
        </p:spPr>
        <p:txBody>
          <a:bodyPr/>
          <a:lstStyle/>
          <a:p>
            <a:r>
              <a:rPr lang="sa-IN" sz="2800" dirty="0" smtClean="0">
                <a:solidFill>
                  <a:srgbClr val="C00000"/>
                </a:solidFill>
                <a:latin typeface="Nirmala UI" pitchFamily="34" charset="0"/>
                <a:cs typeface="Nirmala UI" pitchFamily="34" charset="0"/>
              </a:rPr>
              <a:t>विषयः-द्वितीयाविभक्तिः</a:t>
            </a:r>
            <a:r>
              <a:rPr lang="en-IN" sz="2800" dirty="0" smtClean="0">
                <a:solidFill>
                  <a:srgbClr val="C00000"/>
                </a:solidFill>
                <a:latin typeface="Nirmala UI" pitchFamily="34" charset="0"/>
                <a:cs typeface="Nirmala UI" pitchFamily="34" charset="0"/>
              </a:rPr>
              <a:t>  </a:t>
            </a:r>
            <a:br>
              <a:rPr lang="en-IN" sz="2800" dirty="0" smtClean="0">
                <a:solidFill>
                  <a:srgbClr val="C00000"/>
                </a:solidFill>
                <a:latin typeface="Nirmala UI" pitchFamily="34" charset="0"/>
                <a:cs typeface="Nirmala UI" pitchFamily="34" charset="0"/>
              </a:rPr>
            </a:b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					</a:t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en-US" sz="2000" b="1" dirty="0">
                <a:solidFill>
                  <a:srgbClr val="0070C0"/>
                </a:solidFill>
              </a:rPr>
              <a:t/>
            </a:r>
            <a:br>
              <a:rPr lang="en-US" sz="2000" b="1" dirty="0">
                <a:solidFill>
                  <a:srgbClr val="0070C0"/>
                </a:solidFill>
              </a:rPr>
            </a:br>
            <a:r>
              <a:rPr lang="en-US" sz="2000" b="1" dirty="0" smtClean="0">
                <a:solidFill>
                  <a:srgbClr val="0070C0"/>
                </a:solidFill>
              </a:rPr>
              <a:t>					</a:t>
            </a:r>
            <a:r>
              <a:rPr lang="en-US" sz="16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DR. MENAKARANI SAHOO</a:t>
            </a:r>
            <a:r>
              <a:rPr lang="en-US" sz="1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     			   					 (MA, M.ED, PH.D ) 							 ASSISTANT PROFESSOR OF SANSKRIT 			</a:t>
            </a:r>
            <a:r>
              <a:rPr lang="en-US" sz="1600" dirty="0">
                <a:solidFill>
                  <a:srgbClr val="0070C0"/>
                </a:solidFill>
                <a:latin typeface="Bookman Old Style" panose="02050604050505020204" pitchFamily="18" charset="0"/>
              </a:rPr>
              <a:t>	</a:t>
            </a:r>
            <a:r>
              <a:rPr lang="sa-IN" sz="1600" dirty="0" smtClean="0">
                <a:solidFill>
                  <a:srgbClr val="C00000"/>
                </a:solidFill>
                <a:latin typeface="Bookman Old Style" panose="02050604050505020204" pitchFamily="18" charset="0"/>
                <a:cs typeface="Nirmala UI" pitchFamily="34" charset="0"/>
              </a:rPr>
              <a:t/>
            </a:r>
            <a:br>
              <a:rPr lang="sa-IN" sz="1600" dirty="0" smtClean="0">
                <a:solidFill>
                  <a:srgbClr val="C00000"/>
                </a:solidFill>
                <a:latin typeface="Bookman Old Style" panose="02050604050505020204" pitchFamily="18" charset="0"/>
                <a:cs typeface="Nirmala UI" pitchFamily="34" charset="0"/>
              </a:rPr>
            </a:br>
            <a:endParaRPr lang="en-IN" sz="1600" dirty="0">
              <a:solidFill>
                <a:srgbClr val="C00000"/>
              </a:solidFill>
              <a:latin typeface="Bookman Old Style" panose="02050604050505020204" pitchFamily="18" charset="0"/>
              <a:cs typeface="Nirmala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05064"/>
            <a:ext cx="5241605" cy="1142669"/>
          </a:xfrm>
        </p:spPr>
        <p:txBody>
          <a:bodyPr>
            <a:normAutofit fontScale="62500" lnSpcReduction="20000"/>
          </a:bodyPr>
          <a:lstStyle/>
          <a:p>
            <a:endParaRPr lang="sa-IN" sz="32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r>
              <a:rPr lang="sa-IN" sz="3300" dirty="0" smtClean="0">
                <a:solidFill>
                  <a:srgbClr val="5216AA"/>
                </a:solidFill>
                <a:latin typeface="Nirmala UI" pitchFamily="34" charset="0"/>
                <a:cs typeface="Nirmala UI" pitchFamily="34" charset="0"/>
              </a:rPr>
              <a:t>संस्कृतविभागः             </a:t>
            </a:r>
            <a:endParaRPr lang="sa-IN" sz="3300" dirty="0" smtClean="0">
              <a:solidFill>
                <a:srgbClr val="5216AA"/>
              </a:solidFill>
              <a:latin typeface="Nirmala UI" pitchFamily="34" charset="0"/>
              <a:cs typeface="Nirmala UI" pitchFamily="34" charset="0"/>
            </a:endParaRPr>
          </a:p>
          <a:p>
            <a:r>
              <a:rPr lang="sa-IN" sz="3300" dirty="0" smtClean="0">
                <a:solidFill>
                  <a:srgbClr val="5216AA"/>
                </a:solidFill>
                <a:latin typeface="Nirmala UI" pitchFamily="34" charset="0"/>
                <a:cs typeface="Nirmala UI" pitchFamily="34" charset="0"/>
              </a:rPr>
              <a:t>	  शैलबाला महिला स्वयंशासितमहाविद्यालयः</a:t>
            </a:r>
            <a:endParaRPr lang="en-IN" sz="3300" dirty="0">
              <a:solidFill>
                <a:srgbClr val="5216AA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96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686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५४५. अन्तराऽन्तरेणयुक्ते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-पा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. २. ३. ४ </a:t>
            </a:r>
            <a:r>
              <a:rPr lang="sa-IN" sz="2800" dirty="0" smtClean="0">
                <a:latin typeface="Nirmala UI" pitchFamily="34" charset="0"/>
                <a:cs typeface="Nirmala UI" pitchFamily="34" charset="0"/>
              </a:rPr>
              <a:t> </a:t>
            </a:r>
            <a:endParaRPr lang="en-IN" sz="2800" dirty="0"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sa-IN" sz="2000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–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आभ्यां योगे द्वितीया स्यात्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-</a:t>
            </a:r>
            <a:r>
              <a:rPr lang="en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कर्मणि द्वितीया</a:t>
            </a:r>
            <a:r>
              <a:rPr lang="en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’(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पा. २. ३. २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)सूत्रात्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द्वितीया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पदमनुवर्त्तते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–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अन्तरा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–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अन्तरा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त्वां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मां हरिः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                अन्तरेण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–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अन्तरेण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हरिं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न सुखम्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3" name="Picture 2" descr="C:\Users\HP\Downloads\images - 2023-01-23T132654.633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41254"/>
            <a:ext cx="3743325" cy="2102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98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484784"/>
            <a:ext cx="671128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५४७. अनुर्लक्षणे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पा . १ . ४ . ८४ </a:t>
            </a:r>
            <a:endParaRPr lang="sa-IN" sz="2800" b="1" dirty="0" smtClean="0"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अनुः लक्षणे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लक्षणे द्योत्येऽनुः कर्मप्रवचनीयसंज्ञः स्यात् ।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प्राग्रीश्वरान्निपाताः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( पा. १ . ४ . ५६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)   सूत्रात्    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निपाताः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, </a:t>
            </a:r>
            <a:r>
              <a:rPr lang="en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कर्मप्रवचनीयाः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चेतिपदद्वयम् अनुवर्तते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शाकल्यस्य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संहितामनु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प्रावर्षत् ,पर्जन्यो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जपमनु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प्रावर्षत्।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86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57232"/>
            <a:ext cx="66619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५४८.कर्मप्रवचनीययुक्ते द्वितीया-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पा. २. ३.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८</a:t>
            </a: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-एतेन योगे द्वितीया स्यात्।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सूत्रार्थः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-कर्मप्रवचनीययोगे योगे द्वितीयाविभक्तिः भवति।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पर्जन्यो 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जपमनु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प्रावर्षत्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3" name="Picture 2" descr="C:\Users\HP\Downloads\images (88).jpe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4" b="37213"/>
          <a:stretch/>
        </p:blipFill>
        <p:spPr bwMode="auto">
          <a:xfrm>
            <a:off x="1600200" y="3962400"/>
            <a:ext cx="4168140" cy="1676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61188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683420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५४९. तृतीयार्थे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-पा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. १ . ४ . ८५ </a:t>
            </a: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	</a:t>
            </a:r>
            <a:endParaRPr lang="sa-IN" sz="2000" b="1" i="1" dirty="0" smtClean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अस्मिन् द्योत्येऽनुरुक्तसंज्ञः स्यात्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कर्मप्रवचनीयाः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( पा. १ . ४ . ८३ )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सूत्रं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,   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अनुर्लक्षणे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( पा. १ . ४ . ८४ )     सूत्रात्    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</a:t>
            </a:r>
            <a:r>
              <a:rPr lang="en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प्राग्रीश्वरान्निपाताः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( पा. १ . ४ . ५६ ) सूत्रात्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निपाताः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चेति पदानि अनुवर्तन्ते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:-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नदीम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न्ववसिता सेना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004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627084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५५०.हीने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-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पा . १ . ४ . ८६ </a:t>
            </a:r>
            <a:endParaRPr lang="sa-IN" sz="2800" b="1" dirty="0" smtClean="0"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हीने द्योत्येऽनुः प्राग्वत्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पूर्वसूत्रेभ्यः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कर्मप्रवचनीयाः , निपाताः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चेत्यादिपदानि अनुवर्त्तन्ते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हरिं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सुराः ।अत्र  अनु हीनार्थे कर्मप्रवचनीससंज्ञां प्राप्नोति।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341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85794"/>
            <a:ext cx="697708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or-IN" sz="2800" b="1" dirty="0" smtClean="0">
              <a:latin typeface="Nirmala UI" pitchFamily="34" charset="0"/>
              <a:cs typeface="Nirmala UI" pitchFamily="34" charset="0"/>
            </a:endParaRPr>
          </a:p>
          <a:p>
            <a:pPr marL="514350" indent="-514350">
              <a:lnSpc>
                <a:spcPct val="150000"/>
              </a:lnSpc>
              <a:buAutoNum type="hindiNumPeriod" startAt="551"/>
            </a:pP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उपोऽधिके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च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-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पा . १ . ४ . ८७ </a:t>
            </a:r>
            <a:endParaRPr lang="sa-IN" sz="2800" b="1" dirty="0" smtClean="0"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</a:t>
            </a:r>
            <a:r>
              <a:rPr lang="en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: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उपः अधिके  च 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अधिके हीने च द्योत्ये उपेत्यव्ययं प्राक्संज्ञं स्यात्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पूर्वसूत्रेभ्यः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हीने , कर्मप्रवचनीयाः , निपाताः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चेति पदत्रयमत्र अनुवर्त्तते ।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हीनार्थे -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उप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हरिं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सुराः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               अधिकार्थे –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सप्तमी वक्ष्यते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150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64994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५५६.अतिरतिक्रमणे च  ( पा . १ . ४ . ९५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अतिः अतिक्रमणे च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अतिक्रमणे पूजायां चातिः कर्मप्रवचनीयसंज्ञः स्यात्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 </a:t>
            </a:r>
            <a:r>
              <a:rPr lang="en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सुः पूजायाम्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( पा . १ . ४ . ९४ ) सूत्रात्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पूजायाम्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,पूर्ववत्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कर्मप्रवचनीयाः ,निपाताः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चेति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त्रीणि 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पदानि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अनुवर्त्तन्ते।  शेषोक्तपद- द्वयं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प्रथमान्ततया विपरिणम्यते।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</a:t>
            </a:r>
            <a:r>
              <a:rPr lang="sa-IN" sz="2000" b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अति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देवान्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कृष्णः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93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471" y="152400"/>
            <a:ext cx="8686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400" b="1" dirty="0" smtClean="0">
                <a:latin typeface="Nirmala UI" pitchFamily="34" charset="0"/>
                <a:cs typeface="Nirmala UI" pitchFamily="34" charset="0"/>
              </a:rPr>
              <a:t>५५८.कालाघ्वनोरत्यन्तसंयोगे-पा २. ३. </a:t>
            </a:r>
            <a:r>
              <a:rPr lang="sa-IN" sz="2400" b="1" dirty="0" smtClean="0">
                <a:latin typeface="Nirmala UI" pitchFamily="34" charset="0"/>
                <a:cs typeface="Nirmala UI" pitchFamily="34" charset="0"/>
              </a:rPr>
              <a:t>५</a:t>
            </a: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कालाघ्वनोः  अत्यन्तसंयोगे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-इह द्वितीया स्यात्।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व्याख्या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 कालवाचकमार्गवाचकशब्दयोः  गुणक्रियाद्रव्यैः  सह   निरन्तरसंयोगे  द्योतिते   च  द्वितीयाविभक्तिः भवति।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कालात्यन्तसंयोगे </a:t>
            </a: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द्वितीया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 १-गुणेन-  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मासं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कल्याणी।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		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        २-क्रियया-</a:t>
            </a:r>
            <a:r>
              <a:rPr lang="sa-IN" sz="2000" u="sng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मासम्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अधीते।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		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        ३-द्रव्येण-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मासं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गुडधानाः।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अध्वात्यन्तसंयोगे द्वितीया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 १-गुणेन-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क्रोशं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कुटिला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नदी।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		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        २-क्रियया-</a:t>
            </a:r>
            <a:r>
              <a:rPr lang="sa-IN" sz="2000" u="sng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क्रोशम्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अधीते।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	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                    ३-द्रव्येण-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क्रोशं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गिरिः।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37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533400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2000" dirty="0" smtClean="0">
                <a:solidFill>
                  <a:srgbClr val="0070C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			</a:t>
            </a:r>
            <a:r>
              <a:rPr lang="sa-IN" sz="3200" dirty="0" smtClean="0">
                <a:solidFill>
                  <a:srgbClr val="0070C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प्रश्नाः </a:t>
            </a:r>
            <a:endParaRPr lang="en-IN" sz="3200" dirty="0">
              <a:solidFill>
                <a:srgbClr val="0070C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600200"/>
            <a:ext cx="8077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1. अधोलिखितानां </a:t>
            </a:r>
            <a:r>
              <a:rPr lang="sa-IN" sz="2800" dirty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प्रश्नानामुत्तरं लिखत ।</a:t>
            </a:r>
          </a:p>
          <a:p>
            <a:pPr>
              <a:lnSpc>
                <a:spcPct val="150000"/>
              </a:lnSpc>
            </a:pPr>
            <a:r>
              <a:rPr lang="sa-IN" sz="20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क)</a:t>
            </a:r>
            <a:r>
              <a:rPr lang="sa-IN" sz="2000" u="sng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ग्रामं</a:t>
            </a:r>
            <a:r>
              <a:rPr lang="sa-IN" sz="20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गच्छन् तृणं </a:t>
            </a:r>
            <a:r>
              <a:rPr lang="sa-IN" sz="20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स्पृशति-केन सूत्रेण </a:t>
            </a:r>
            <a:r>
              <a:rPr lang="sa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कर्मसंज्ञा </a:t>
            </a:r>
            <a:r>
              <a:rPr lang="en-IN" sz="20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?</a:t>
            </a:r>
            <a:r>
              <a:rPr lang="sa-IN" sz="20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 </a:t>
            </a:r>
            <a:endParaRPr lang="en-IN" sz="2000" dirty="0">
              <a:solidFill>
                <a:srgbClr val="00206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ख</a:t>
            </a:r>
            <a:r>
              <a:rPr lang="sa-IN" sz="20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)अधिशेते </a:t>
            </a:r>
            <a:r>
              <a:rPr lang="sa-IN" sz="2000" u="sng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वैकुण्ठम्</a:t>
            </a:r>
            <a:r>
              <a:rPr lang="sa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-केन सूत्रेण कर्मसंज्ञा </a:t>
            </a:r>
            <a:r>
              <a:rPr lang="en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ग</a:t>
            </a:r>
            <a:r>
              <a:rPr lang="sa-IN" sz="20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)अभिनिविशते </a:t>
            </a:r>
            <a:r>
              <a:rPr lang="sa-IN" sz="2000" u="sng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सन्मार्गम् </a:t>
            </a:r>
            <a:r>
              <a:rPr lang="sa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–केन सूत्रेण द्वितीया </a:t>
            </a:r>
            <a:r>
              <a:rPr lang="en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घ</a:t>
            </a:r>
            <a:r>
              <a:rPr lang="sa-IN" sz="20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)अन्तरा </a:t>
            </a:r>
            <a:r>
              <a:rPr lang="sa-IN" sz="2000" dirty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योगे का विभक्तिः </a:t>
            </a:r>
            <a:r>
              <a:rPr lang="en-IN" sz="2000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?</a:t>
            </a:r>
            <a:endParaRPr lang="en-IN" sz="2000" dirty="0">
              <a:solidFill>
                <a:srgbClr val="00206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191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9155" y="990600"/>
            <a:ext cx="83058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dirty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2</a:t>
            </a:r>
            <a:r>
              <a:rPr lang="sa-IN" sz="2800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. </a:t>
            </a:r>
            <a:r>
              <a:rPr lang="sa-IN" sz="2800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सोदाहरणं व्याख्यात- </a:t>
            </a:r>
          </a:p>
          <a:p>
            <a:pPr>
              <a:lnSpc>
                <a:spcPct val="150000"/>
              </a:lnSpc>
            </a:pPr>
            <a:r>
              <a:rPr lang="sa-IN" sz="2800" dirty="0" smtClean="0"/>
              <a:t>क) </a:t>
            </a:r>
            <a:r>
              <a:rPr lang="hi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कर्मणि </a:t>
            </a:r>
            <a:r>
              <a:rPr lang="hi-IN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द्वितीया </a:t>
            </a:r>
            <a:endParaRPr lang="sa-IN" sz="2400" dirty="0" smtClean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ख) </a:t>
            </a:r>
            <a:r>
              <a:rPr lang="hi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अन्तराऽन्तरेण युक्ते</a:t>
            </a:r>
            <a:endParaRPr lang="sa-IN" sz="2400" dirty="0" smtClean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ग) </a:t>
            </a:r>
            <a:r>
              <a:rPr lang="hi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भ</a:t>
            </a:r>
            <a:r>
              <a:rPr lang="sa-IN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क्षे</a:t>
            </a:r>
            <a:r>
              <a:rPr lang="hi-IN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रहिंसार्थस्य </a:t>
            </a:r>
            <a:r>
              <a:rPr lang="hi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न</a:t>
            </a:r>
            <a:endParaRPr lang="sa-IN" sz="2400" dirty="0" smtClean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घ) </a:t>
            </a:r>
            <a:r>
              <a:rPr lang="hi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कालाध्वनोरत्यन्तसंयोगे</a:t>
            </a:r>
            <a:endParaRPr lang="sa-IN" sz="2400" dirty="0" smtClean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ङ) </a:t>
            </a:r>
            <a:r>
              <a:rPr lang="hi-IN" sz="2400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अधिशीङ्स्थासां </a:t>
            </a:r>
            <a:r>
              <a:rPr lang="hi-IN" sz="2400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कर्म </a:t>
            </a:r>
            <a:endParaRPr lang="en-IN" sz="2400" dirty="0">
              <a:solidFill>
                <a:srgbClr val="002060"/>
              </a:solidFill>
              <a:latin typeface="Nirmala UI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451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"/>
            <a:ext cx="792480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2000" dirty="0" smtClean="0">
                <a:latin typeface="Sanskrit 2003" pitchFamily="2" charset="-78"/>
                <a:cs typeface="Sanskrit 2003" pitchFamily="2" charset="-78"/>
              </a:rPr>
              <a:t>    </a:t>
            </a:r>
          </a:p>
          <a:p>
            <a:r>
              <a:rPr lang="sa-IN" sz="2800" dirty="0" smtClean="0">
                <a:latin typeface="Sanskrit 2003" pitchFamily="2" charset="-78"/>
                <a:cs typeface="Sanskrit 2003" pitchFamily="2" charset="-78"/>
              </a:rPr>
              <a:t>                                      </a:t>
            </a:r>
            <a:r>
              <a:rPr lang="sa-IN" sz="2800" b="1" u="sng" dirty="0" smtClean="0">
                <a:solidFill>
                  <a:srgbClr val="002060"/>
                </a:solidFill>
                <a:latin typeface="Nirmala UI" pitchFamily="34" charset="0"/>
                <a:cs typeface="Nirmala UI" pitchFamily="34" charset="0"/>
              </a:rPr>
              <a:t>विषयाः</a:t>
            </a:r>
          </a:p>
          <a:p>
            <a:pPr marL="285750" indent="-285750">
              <a:buFont typeface="Wingdings" pitchFamily="2" charset="2"/>
              <a:buChar char="Ø"/>
            </a:pPr>
            <a:endParaRPr lang="sa-IN" sz="2000" dirty="0" smtClean="0">
              <a:solidFill>
                <a:srgbClr val="002060"/>
              </a:solidFill>
              <a:latin typeface="Sanskrit 2003" pitchFamily="2" charset="-78"/>
              <a:cs typeface="Sanskrit 2003" pitchFamily="2" charset="-78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sa-IN" sz="2000" dirty="0">
              <a:solidFill>
                <a:srgbClr val="002060"/>
              </a:solidFill>
              <a:latin typeface="Sanskrit 2003" pitchFamily="2" charset="-78"/>
              <a:cs typeface="Sanskrit 2003" pitchFamily="2" charset="-78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कर्तुरीप्सिततमं कर्म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कर्मणि द्वितीया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तथायुक्तं चानीप्सितम्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ह्रुक्रोरन्यतरस्याम्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अधिशीङ्स्थाऽऽसां कर्म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अभिनिविशश्च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उपान्वध्याङ् वसः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अन्तराऽन्तरेण युक्ते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अनुर्लक्षणे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कर्मप्रवचनीययुक्ते द्वितीया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तृतीयार्थे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हीने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उपोऽधिके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अतिरतिक्रमणे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कालाध्वनोरत्यन्तसंयोगे</a:t>
            </a:r>
          </a:p>
          <a:p>
            <a:pPr marL="285750" indent="-285750">
              <a:buFont typeface="Wingdings" pitchFamily="2" charset="2"/>
              <a:buChar char="Ø"/>
            </a:pPr>
            <a:endParaRPr lang="sa-IN" sz="2000" dirty="0" smtClean="0">
              <a:latin typeface="Sanskrit 2003" pitchFamily="2" charset="-78"/>
              <a:cs typeface="Sanskrit 2003" pitchFamily="2" charset="-78"/>
            </a:endParaRPr>
          </a:p>
          <a:p>
            <a:endParaRPr lang="sa-IN" sz="2000" dirty="0" smtClean="0">
              <a:latin typeface="Sanskrit 2003" pitchFamily="2" charset="-78"/>
              <a:cs typeface="Sanskrit 2003" pitchFamily="2" charset="-78"/>
            </a:endParaRPr>
          </a:p>
          <a:p>
            <a:pPr marL="285750" indent="-285750">
              <a:buFont typeface="Wingdings" pitchFamily="2" charset="2"/>
              <a:buChar char="Ø"/>
            </a:pPr>
            <a:endParaRPr lang="sa-IN" dirty="0"/>
          </a:p>
        </p:txBody>
      </p:sp>
    </p:spTree>
    <p:extLst>
      <p:ext uri="{BB962C8B-B14F-4D97-AF65-F5344CB8AC3E}">
        <p14:creationId xmlns:p14="http://schemas.microsoft.com/office/powerpoint/2010/main" val="197822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6002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dirty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3</a:t>
            </a:r>
            <a:r>
              <a:rPr lang="sa-IN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. </a:t>
            </a:r>
            <a:r>
              <a:rPr lang="sa-IN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कोष्ठकात् उपयुक्तं पदं चित्वा शून्यस्थानं पूरयत ।</a:t>
            </a: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क)लक्ष्म्या ----------सेव्यते ।(हरिः</a:t>
            </a: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, हरिं, हरिणा</a:t>
            </a: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ख)देवदत्तः ------------गच्छन् तृणं स्पृशति।</a:t>
            </a:r>
            <a:r>
              <a:rPr lang="sa-IN" dirty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(ग्रामाय</a:t>
            </a: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, ग्रामं, ग्रामः</a:t>
            </a: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ग) </a:t>
            </a:r>
            <a:r>
              <a:rPr lang="hi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वृक्षम्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------------- </a:t>
            </a:r>
            <a:r>
              <a:rPr lang="hi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शाखाः </a:t>
            </a:r>
            <a:r>
              <a:rPr lang="hi-IN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सन्ति </a:t>
            </a:r>
            <a:r>
              <a:rPr lang="hi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।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(</a:t>
            </a:r>
            <a:r>
              <a:rPr lang="hi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अध्यधि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, अधः, अधि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घ) -------------- अभितः शिशुः क्रीडति । ( मातरम्, मातुः, माता)</a:t>
            </a:r>
            <a:endParaRPr lang="sa-IN" dirty="0" smtClean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a-IN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ङ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)सीतया---------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पठ्यते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।(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पाठः, पाठं, पाठस्य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)</a:t>
            </a:r>
            <a:endParaRPr lang="sa-IN" dirty="0" smtClean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a-IN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च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)रामः 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--------------पठति ।(मासाय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,  मासस्य, मासम्)</a:t>
            </a: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छ) ------------- परितः वृक्षाः सन्ति । ( मन्दिरस्य, मन्दिरे, मन्दिरम्)</a:t>
            </a:r>
            <a:endParaRPr lang="en-IN" dirty="0">
              <a:solidFill>
                <a:srgbClr val="002060"/>
              </a:solidFill>
              <a:latin typeface="Nirmala UI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71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340768"/>
            <a:ext cx="51845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dirty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4</a:t>
            </a:r>
            <a:r>
              <a:rPr lang="sa-IN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. </a:t>
            </a:r>
            <a:r>
              <a:rPr lang="sa-IN" dirty="0" smtClean="0">
                <a:solidFill>
                  <a:srgbClr val="FF0000"/>
                </a:solidFill>
                <a:latin typeface="Nirmala UI" pitchFamily="34" charset="0"/>
                <a:cs typeface="Nirmala UI" pitchFamily="34" charset="0"/>
              </a:rPr>
              <a:t>अधोलिखितानां प्रश्नानामुत्तरं लिखत ।</a:t>
            </a: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क)कर्मसंज्ञाविधायकं सूत्रं किम् ? </a:t>
            </a: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ख) </a:t>
            </a:r>
            <a:r>
              <a:rPr lang="hi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अभितः </a:t>
            </a:r>
            <a:r>
              <a:rPr lang="hi-IN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इति उपपदप्रयोगे का विभक्तिः </a:t>
            </a:r>
            <a:r>
              <a:rPr lang="en-US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?</a:t>
            </a:r>
            <a:endParaRPr lang="sa-IN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ग) </a:t>
            </a:r>
            <a:r>
              <a:rPr lang="hi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विना-योगे </a:t>
            </a:r>
            <a:r>
              <a:rPr lang="hi-IN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का विभक्तिः </a:t>
            </a:r>
            <a:r>
              <a:rPr lang="en-US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? </a:t>
            </a:r>
            <a:endParaRPr lang="sa-IN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घ) </a:t>
            </a:r>
            <a:r>
              <a:rPr lang="hi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नद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्यः</a:t>
            </a:r>
            <a:r>
              <a:rPr lang="hi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 </a:t>
            </a:r>
            <a:r>
              <a:rPr lang="hi-IN" dirty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उभयतः वृक्षाः सन्ति </a:t>
            </a:r>
            <a:r>
              <a:rPr lang="sa-IN" dirty="0" smtClean="0">
                <a:solidFill>
                  <a:srgbClr val="002060"/>
                </a:solidFill>
                <a:latin typeface="Nirmala UI" panose="020B0502040204020203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– संशोधनं कुरुत ।</a:t>
            </a:r>
            <a:endParaRPr lang="en-IN" dirty="0">
              <a:solidFill>
                <a:srgbClr val="002060"/>
              </a:solidFill>
              <a:latin typeface="Nirmala UI" panose="020B0502040204020203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  <a:p>
            <a:pPr>
              <a:lnSpc>
                <a:spcPct val="150000"/>
              </a:lnSpc>
            </a:pPr>
            <a:r>
              <a:rPr lang="sa-IN" dirty="0" smtClean="0">
                <a:solidFill>
                  <a:srgbClr val="002060"/>
                </a:solidFill>
                <a:latin typeface="Nirmala UI" pitchFamily="34" charset="0"/>
                <a:ea typeface="Nirmala UI" panose="020B0502040204020203" pitchFamily="34" charset="0"/>
                <a:cs typeface="Nirmala UI" panose="020B0502040204020203" pitchFamily="34" charset="0"/>
              </a:rPr>
              <a:t>ङ)अनु हरिं सुराः-केन सूत्रेण कर्मप्रवचनीयसंज्ञा ?</a:t>
            </a:r>
            <a:endParaRPr lang="en-IN" dirty="0">
              <a:solidFill>
                <a:srgbClr val="002060"/>
              </a:solidFill>
              <a:latin typeface="Nirmala UI" pitchFamily="34" charset="0"/>
              <a:ea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242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3716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a-IN" sz="8000" b="1" dirty="0" smtClean="0">
                <a:solidFill>
                  <a:srgbClr val="7030A0"/>
                </a:solidFill>
                <a:latin typeface="Sanskrit 2003" pitchFamily="2" charset="-78"/>
                <a:cs typeface="Sanskrit 2003" pitchFamily="2" charset="-78"/>
              </a:rPr>
              <a:t>        </a:t>
            </a:r>
          </a:p>
          <a:p>
            <a:r>
              <a:rPr lang="sa-IN" sz="8000" b="1" dirty="0">
                <a:solidFill>
                  <a:srgbClr val="7030A0"/>
                </a:solidFill>
                <a:latin typeface="Sanskrit 2003" pitchFamily="2" charset="-78"/>
                <a:cs typeface="Sanskrit 2003" pitchFamily="2" charset="-78"/>
              </a:rPr>
              <a:t> </a:t>
            </a:r>
            <a:r>
              <a:rPr lang="sa-IN" sz="8000" b="1" dirty="0" smtClean="0">
                <a:solidFill>
                  <a:srgbClr val="7030A0"/>
                </a:solidFill>
                <a:latin typeface="Sanskrit 2003" pitchFamily="2" charset="-78"/>
                <a:cs typeface="Sanskrit 2003" pitchFamily="2" charset="-78"/>
              </a:rPr>
              <a:t>      </a:t>
            </a:r>
            <a:r>
              <a:rPr lang="sa-IN" sz="8000" b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"धन्यवादाः"</a:t>
            </a:r>
            <a:endParaRPr lang="en-IN" sz="8000" b="1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00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92727"/>
            <a:ext cx="8229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५३५</a:t>
            </a:r>
            <a:r>
              <a:rPr lang="en-IN" sz="2800" b="1" dirty="0">
                <a:latin typeface="Nirmala UI" pitchFamily="34" charset="0"/>
                <a:cs typeface="Nirmala UI" pitchFamily="34" charset="0"/>
              </a:rPr>
              <a:t>.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कर्तुरीप्सिततमं कर्म -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पा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. १ . ४ . ४९ </a:t>
            </a:r>
            <a:r>
              <a:rPr lang="en-IN" sz="2800" dirty="0">
                <a:latin typeface="Nirmala UI" pitchFamily="34" charset="0"/>
                <a:cs typeface="Nirmala UI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sa-IN" sz="28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संज्ञासूत्रमिदम्</a:t>
            </a:r>
            <a:endParaRPr lang="en-IN" sz="28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कर्तुः ईप्सिततमं कर्म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कर्तुः क्रियया आप्तुमिष्टतमं </a:t>
            </a:r>
            <a:endParaRPr lang="sa-IN" sz="2000" dirty="0" smtClean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	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कारकं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कर्मसंज्ञं स्यात्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 smtClean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 लक्ष्मी हरिं सेवते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3" name="Picture 2" descr="C:\Users\HP\Downloads\images (27)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362200"/>
            <a:ext cx="2438400" cy="18399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748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066800"/>
            <a:ext cx="8077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कर्मणि द्वितीया-पा.२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. ३. २</a:t>
            </a:r>
            <a:endParaRPr lang="en-IN" sz="2800" dirty="0"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विधिसूत्रमिदम्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कर्मणि द्वितीया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अनुक्ते कर्मणि द्वितीया स्यात्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 अनभिहिते सूत्रमनुवर्तते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ब्राह्मणः अन्नं खादति ।</a:t>
            </a:r>
            <a:r>
              <a:rPr lang="sa-IN" sz="2800" dirty="0" smtClean="0">
                <a:solidFill>
                  <a:srgbClr val="C00000"/>
                </a:solidFill>
                <a:latin typeface="Nirmala UI" pitchFamily="34" charset="0"/>
                <a:cs typeface="Nirmala UI" pitchFamily="34" charset="0"/>
              </a:rPr>
              <a:t>	</a:t>
            </a:r>
            <a:endParaRPr lang="en-IN" sz="2800" dirty="0">
              <a:solidFill>
                <a:srgbClr val="C00000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3" name="Picture 2" descr="C:\Users\HP\Downloads\download (2)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12895"/>
            <a:ext cx="2392680" cy="12944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367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-76200"/>
            <a:ext cx="8610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५३८</a:t>
            </a:r>
            <a:r>
              <a:rPr lang="en-IN" sz="2800" b="1" dirty="0">
                <a:latin typeface="Nirmala UI" pitchFamily="34" charset="0"/>
                <a:cs typeface="Nirmala UI" pitchFamily="34" charset="0"/>
              </a:rPr>
              <a:t>.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तथायुक्तं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 चानीप्सितम् -पा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. १ . ४ . ५०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तथायुक्तं  च  अनीप्सितम्  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ईप्सिततमवत् क्रियया युक्तमनीप्सितमपि कारकं कर्मसंज्ञं स्यात्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 </a:t>
            </a:r>
            <a:r>
              <a:rPr lang="en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१-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उदासीनमनीप्सितकर्म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–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ग्रामं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गच्छन् तृणं स्पृशति ।                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              </a:t>
            </a:r>
            <a:r>
              <a:rPr lang="sa-IN" sz="2000" b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२-द्वेष्यम्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अनीप्सितकर्म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– </a:t>
            </a:r>
            <a:r>
              <a:rPr lang="sa-IN" sz="2000" u="sng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ओदनं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भुञ्जानो विषं भुङ्क्ते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3" name="Picture 2" descr="C:\Users\HP\Downloads\images (85)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2667000" cy="2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C:\Users\HP\Downloads\images (17)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352800"/>
            <a:ext cx="3352800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2836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671966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५४१.हृक्रोरन्यतरस्याम्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-पा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. १ . ४ . ५३ </a:t>
            </a:r>
            <a:endParaRPr lang="sa-IN" sz="2800" b="1" dirty="0" smtClean="0"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endParaRPr lang="en-IN" sz="2400" dirty="0">
              <a:solidFill>
                <a:srgbClr val="C0000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हृक्रोः अन्यतरस्याम् </a:t>
            </a:r>
            <a:endParaRPr lang="sa-IN" sz="2000" dirty="0" smtClean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हृक्रोरणौ यः कर्ता स णौ वा कर्म स्यात्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गतिबुद्धि-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( पा . १ . ४ . ५२ )   सूत्रात्   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अणिकर्ता   स णौ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पदानि,  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कर्तृरीप्सिततमं     कर्म</a:t>
            </a:r>
            <a:r>
              <a:rPr lang="en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(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पा. १ . ४ .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४९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) इत्यतः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,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कारके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( पा. १ . ४ . २३ ) इति सूत्रञ्चात्र अनुवर्त्तन्ते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अणिजन्तः– हरति करोति वा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कटं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भृत्यः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                णिजन्तः –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हारयति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कारयति वा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भृत्यं भृत्येन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वा कटम्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52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14399"/>
            <a:ext cx="664765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>
                <a:latin typeface="Nirmala UI" pitchFamily="34" charset="0"/>
                <a:cs typeface="Nirmala UI" pitchFamily="34" charset="0"/>
              </a:rPr>
              <a:t>५४२</a:t>
            </a:r>
            <a:r>
              <a:rPr lang="sa-IN" b="1" dirty="0">
                <a:latin typeface="Nirmala UI" pitchFamily="34" charset="0"/>
                <a:cs typeface="Nirmala UI" pitchFamily="34" charset="0"/>
              </a:rPr>
              <a:t>.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अधिशीङ्स्थासां कर्म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-पा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. १ . ४ . ४६ </a:t>
            </a:r>
            <a:endParaRPr lang="sa-IN" sz="2800" b="1" dirty="0" smtClean="0"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अधिशीङ्स्थासां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अधिपूर्वाणामेषामाधारः कर्म स्यात्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कारके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इत्यतः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कारके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पदं,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आधारोऽधिकरणम्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	(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पा.१.४.४५) सूत्रात्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आधारः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चेति पदद्वयमनुवर्त्तते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अधिशेते अधितिष्ठति अध्यास्ते  वा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वैकुण्ठं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हरिः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1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836712"/>
            <a:ext cx="6120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५४३.अभिनिविशश्च-पा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. १ . ४ . ४७ </a:t>
            </a:r>
            <a:endParaRPr lang="sa-IN" sz="2800" b="1" dirty="0" smtClean="0"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अभिनिविशः  च 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अभिनीत्येततसंघातपूर्वस्य विशतेराधारः कर्म स्यात्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कारके, कर्म आधारश्चेति पदत्रयमत्र अनुवर्तते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अभिनिविशते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सन्मार्गम्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4" name="Picture 3" descr="C:\Users\HP\Downloads\images (51)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86200"/>
            <a:ext cx="2971800" cy="1828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4137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1517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a-IN" b="1" dirty="0">
                <a:latin typeface="Nirmala UI" pitchFamily="34" charset="0"/>
                <a:cs typeface="Nirmala UI" pitchFamily="34" charset="0"/>
              </a:rPr>
              <a:t>५४४. </a:t>
            </a:r>
            <a:r>
              <a:rPr lang="sa-IN" sz="2800" b="1" dirty="0" smtClean="0">
                <a:latin typeface="Nirmala UI" pitchFamily="34" charset="0"/>
                <a:cs typeface="Nirmala UI" pitchFamily="34" charset="0"/>
              </a:rPr>
              <a:t>उपान्वध्याङ्वसः-पा </a:t>
            </a:r>
            <a:r>
              <a:rPr lang="sa-IN" sz="2800" b="1" dirty="0">
                <a:latin typeface="Nirmala UI" pitchFamily="34" charset="0"/>
                <a:cs typeface="Nirmala UI" pitchFamily="34" charset="0"/>
              </a:rPr>
              <a:t>. १ . ४ . ४८ </a:t>
            </a:r>
            <a:endParaRPr lang="sa-IN" sz="2800" b="1" dirty="0" smtClean="0"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पदच्छेदः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उप अनु अधि आङ् वसः।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वृत्तिः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:-</a:t>
            </a:r>
            <a:r>
              <a:rPr lang="sa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उपादिपूर्वस्य वसतेराधारः कर्म स्यात् </a:t>
            </a:r>
            <a:r>
              <a:rPr lang="sa-IN" sz="2000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अनुवृत्तिः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कारके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कर्म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’‘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आधारश्च</a:t>
            </a:r>
            <a:r>
              <a:rPr lang="en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’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एतानि पदानि अनुवर्त्तन्ते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  <a:p>
            <a:pPr>
              <a:lnSpc>
                <a:spcPct val="150000"/>
              </a:lnSpc>
            </a:pPr>
            <a:r>
              <a:rPr lang="sa-IN" sz="2000" b="1" i="1" dirty="0" smtClean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उदाहरणम् </a:t>
            </a:r>
            <a:r>
              <a:rPr lang="en-IN" sz="2000" b="1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-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उपवसति अनुवसति अधिवसति आवसति वा </a:t>
            </a:r>
            <a:r>
              <a:rPr lang="sa-IN" sz="2000" u="sng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वैकुण्ठं</a:t>
            </a:r>
            <a:r>
              <a:rPr lang="sa-IN" sz="2000" dirty="0">
                <a:solidFill>
                  <a:srgbClr val="7030A0"/>
                </a:solidFill>
                <a:latin typeface="Nirmala UI" pitchFamily="34" charset="0"/>
                <a:cs typeface="Nirmala UI" pitchFamily="34" charset="0"/>
              </a:rPr>
              <a:t> हरिः ।</a:t>
            </a:r>
            <a:endParaRPr lang="en-IN" sz="2000" dirty="0">
              <a:solidFill>
                <a:srgbClr val="7030A0"/>
              </a:solidFill>
              <a:latin typeface="Nirmala UI" pitchFamily="34" charset="0"/>
              <a:cs typeface="Nirmala UI" pitchFamily="34" charset="0"/>
            </a:endParaRPr>
          </a:p>
        </p:txBody>
      </p:sp>
      <p:pic>
        <p:nvPicPr>
          <p:cNvPr id="4" name="Picture 3" descr="C:\Users\HP\Downloads\images (53)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17032"/>
            <a:ext cx="3352800" cy="217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3428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840</Words>
  <Application>Microsoft Office PowerPoint</Application>
  <PresentationFormat>On-screen Show (4:3)</PresentationFormat>
  <Paragraphs>150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Bookman Old Style</vt:lpstr>
      <vt:lpstr>Mangal</vt:lpstr>
      <vt:lpstr>Nirmala UI</vt:lpstr>
      <vt:lpstr>Sanskrit 2003</vt:lpstr>
      <vt:lpstr>Trebuchet MS</vt:lpstr>
      <vt:lpstr>Wingdings</vt:lpstr>
      <vt:lpstr>Wingdings 3</vt:lpstr>
      <vt:lpstr>Facet</vt:lpstr>
      <vt:lpstr>विषयः-द्वितीयाविभक्तिः                DR. MENAKARANI SAHOO                  (MA, M.ED, PH.D )         ASSISTANT PROFESSOR OF SANSKRIT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विषयः-द्वितीयाविभक्तिः</dc:title>
  <dc:creator>Arabinda Nayak</dc:creator>
  <cp:lastModifiedBy>HP</cp:lastModifiedBy>
  <cp:revision>122</cp:revision>
  <dcterms:created xsi:type="dcterms:W3CDTF">2022-12-08T04:36:40Z</dcterms:created>
  <dcterms:modified xsi:type="dcterms:W3CDTF">2023-10-19T16:08:21Z</dcterms:modified>
</cp:coreProperties>
</file>