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rykate" charset="1" panose="00000000000000000000"/>
      <p:regular r:id="rId10"/>
    </p:embeddedFont>
    <p:embeddedFont>
      <p:font typeface="29LT Adir" charset="1" panose="00000506000000000000"/>
      <p:regular r:id="rId11"/>
    </p:embeddedFont>
    <p:embeddedFont>
      <p:font typeface="29LT Adir Bold" charset="1" panose="00000806000000000000"/>
      <p:regular r:id="rId12"/>
    </p:embeddedFont>
    <p:embeddedFont>
      <p:font typeface="29LT Adir Thin" charset="1" panose="00000206000000000000"/>
      <p:regular r:id="rId13"/>
    </p:embeddedFont>
    <p:embeddedFont>
      <p:font typeface="29LT Adir Extra-Light" charset="1" panose="00000306000000000000"/>
      <p:regular r:id="rId14"/>
    </p:embeddedFont>
    <p:embeddedFont>
      <p:font typeface="29LT Adir Light" charset="1" panose="00000406000000000000"/>
      <p:regular r:id="rId15"/>
    </p:embeddedFont>
    <p:embeddedFont>
      <p:font typeface="29LT Adir Medium" charset="1" panose="00000606000000000000"/>
      <p:regular r:id="rId16"/>
    </p:embeddedFont>
    <p:embeddedFont>
      <p:font typeface="29LT Adir Semi-Bold" charset="1" panose="00000706000000000000"/>
      <p:regular r:id="rId17"/>
    </p:embeddedFont>
    <p:embeddedFont>
      <p:font typeface="29LT Adir Ultra-Bold" charset="1" panose="00000906000000000000"/>
      <p:regular r:id="rId18"/>
    </p:embeddedFont>
    <p:embeddedFont>
      <p:font typeface="Dosis" charset="1" panose="02010503020202060003"/>
      <p:regular r:id="rId19"/>
    </p:embeddedFont>
    <p:embeddedFont>
      <p:font typeface="Dosis Bold" charset="1" panose="02010803020202060003"/>
      <p:regular r:id="rId20"/>
    </p:embeddedFont>
    <p:embeddedFont>
      <p:font typeface="Dosis Extra-Light" charset="1" panose="02010203020202060003"/>
      <p:regular r:id="rId21"/>
    </p:embeddedFont>
    <p:embeddedFont>
      <p:font typeface="Dosis Light" charset="1" panose="02010803020202060003"/>
      <p:regular r:id="rId22"/>
    </p:embeddedFont>
    <p:embeddedFont>
      <p:font typeface="Dosis Medium" charset="1" panose="02010603020202060003"/>
      <p:regular r:id="rId23"/>
    </p:embeddedFont>
    <p:embeddedFont>
      <p:font typeface="Dosis Semi-Bold" charset="1" panose="02010703020202060003"/>
      <p:regular r:id="rId24"/>
    </p:embeddedFont>
    <p:embeddedFont>
      <p:font typeface="Dosis Ultra-Bold" charset="1" panose="020109030202020600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66.png" Type="http://schemas.openxmlformats.org/officeDocument/2006/relationships/image"/><Relationship Id="rId3" Target="../media/image2.png" Type="http://schemas.openxmlformats.org/officeDocument/2006/relationships/image"/><Relationship Id="rId30" Target="../media/image67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41.png" Type="http://schemas.openxmlformats.org/officeDocument/2006/relationships/image"/><Relationship Id="rId18" Target="../media/image42.svg" Type="http://schemas.openxmlformats.org/officeDocument/2006/relationships/image"/><Relationship Id="rId19" Target="../media/image43.png" Type="http://schemas.openxmlformats.org/officeDocument/2006/relationships/image"/><Relationship Id="rId2" Target="../media/image1.jpeg" Type="http://schemas.openxmlformats.org/officeDocument/2006/relationships/image"/><Relationship Id="rId20" Target="../media/image44.sv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19" Target="../media/image51.png" Type="http://schemas.openxmlformats.org/officeDocument/2006/relationships/image"/><Relationship Id="rId2" Target="../media/image1.jpe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43.png" Type="http://schemas.openxmlformats.org/officeDocument/2006/relationships/image"/><Relationship Id="rId14" Target="../media/image44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19" Target="../media/image60.png" Type="http://schemas.openxmlformats.org/officeDocument/2006/relationships/image"/><Relationship Id="rId2" Target="../media/image1.jpeg" Type="http://schemas.openxmlformats.org/officeDocument/2006/relationships/image"/><Relationship Id="rId20" Target="../media/image61.sv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2.png" Type="http://schemas.openxmlformats.org/officeDocument/2006/relationships/image"/><Relationship Id="rId4" Target="../media/image6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22.png" Type="http://schemas.openxmlformats.org/officeDocument/2006/relationships/image"/><Relationship Id="rId18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52.png" Type="http://schemas.openxmlformats.org/officeDocument/2006/relationships/image"/><Relationship Id="rId4" Target="../media/image53.svg" Type="http://schemas.openxmlformats.org/officeDocument/2006/relationships/image"/><Relationship Id="rId5" Target="../media/image54.png" Type="http://schemas.openxmlformats.org/officeDocument/2006/relationships/image"/><Relationship Id="rId6" Target="../media/image55.svg" Type="http://schemas.openxmlformats.org/officeDocument/2006/relationships/image"/><Relationship Id="rId7" Target="../media/image56.png" Type="http://schemas.openxmlformats.org/officeDocument/2006/relationships/image"/><Relationship Id="rId8" Target="../media/image5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Freeform 16" id="16"/>
          <p:cNvSpPr/>
          <p:nvPr/>
        </p:nvSpPr>
        <p:spPr>
          <a:xfrm flipH="false" flipV="false" rot="-4590959">
            <a:off x="15997142" y="3573304"/>
            <a:ext cx="2538932" cy="2538932"/>
          </a:xfrm>
          <a:custGeom>
            <a:avLst/>
            <a:gdLst/>
            <a:ahLst/>
            <a:cxnLst/>
            <a:rect r="r" b="b" t="t" l="l"/>
            <a:pathLst>
              <a:path h="2538932" w="2538932">
                <a:moveTo>
                  <a:pt x="0" y="0"/>
                </a:moveTo>
                <a:lnTo>
                  <a:pt x="2538932" y="0"/>
                </a:lnTo>
                <a:lnTo>
                  <a:pt x="2538932" y="2538932"/>
                </a:lnTo>
                <a:lnTo>
                  <a:pt x="0" y="2538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true" rot="-10325232">
            <a:off x="-735485" y="106452"/>
            <a:ext cx="2815623" cy="2815623"/>
          </a:xfrm>
          <a:custGeom>
            <a:avLst/>
            <a:gdLst/>
            <a:ahLst/>
            <a:cxnLst/>
            <a:rect r="r" b="b" t="t" l="l"/>
            <a:pathLst>
              <a:path h="2815623" w="2815623">
                <a:moveTo>
                  <a:pt x="0" y="2815623"/>
                </a:moveTo>
                <a:lnTo>
                  <a:pt x="2815623" y="2815623"/>
                </a:lnTo>
                <a:lnTo>
                  <a:pt x="2815623" y="0"/>
                </a:lnTo>
                <a:lnTo>
                  <a:pt x="0" y="0"/>
                </a:lnTo>
                <a:lnTo>
                  <a:pt x="0" y="28156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049497">
            <a:off x="125050" y="6657359"/>
            <a:ext cx="2053555" cy="2933651"/>
          </a:xfrm>
          <a:custGeom>
            <a:avLst/>
            <a:gdLst/>
            <a:ahLst/>
            <a:cxnLst/>
            <a:rect r="r" b="b" t="t" l="l"/>
            <a:pathLst>
              <a:path h="2933651" w="2053555">
                <a:moveTo>
                  <a:pt x="0" y="0"/>
                </a:moveTo>
                <a:lnTo>
                  <a:pt x="2053556" y="0"/>
                </a:lnTo>
                <a:lnTo>
                  <a:pt x="2053556" y="2933650"/>
                </a:lnTo>
                <a:lnTo>
                  <a:pt x="0" y="2933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245013">
            <a:off x="1141207" y="2386216"/>
            <a:ext cx="880607" cy="1841573"/>
          </a:xfrm>
          <a:custGeom>
            <a:avLst/>
            <a:gdLst/>
            <a:ahLst/>
            <a:cxnLst/>
            <a:rect r="r" b="b" t="t" l="l"/>
            <a:pathLst>
              <a:path h="1841573" w="880607">
                <a:moveTo>
                  <a:pt x="0" y="0"/>
                </a:moveTo>
                <a:lnTo>
                  <a:pt x="880606" y="0"/>
                </a:lnTo>
                <a:lnTo>
                  <a:pt x="880606" y="1841573"/>
                </a:lnTo>
                <a:lnTo>
                  <a:pt x="0" y="1841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254325">
            <a:off x="-2461" y="4984554"/>
            <a:ext cx="2288606" cy="678260"/>
          </a:xfrm>
          <a:custGeom>
            <a:avLst/>
            <a:gdLst/>
            <a:ahLst/>
            <a:cxnLst/>
            <a:rect r="r" b="b" t="t" l="l"/>
            <a:pathLst>
              <a:path h="678260" w="2288606">
                <a:moveTo>
                  <a:pt x="0" y="0"/>
                </a:moveTo>
                <a:lnTo>
                  <a:pt x="2288606" y="0"/>
                </a:lnTo>
                <a:lnTo>
                  <a:pt x="2288606" y="678260"/>
                </a:lnTo>
                <a:lnTo>
                  <a:pt x="0" y="678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156784" y="6407053"/>
            <a:ext cx="2131216" cy="2080842"/>
          </a:xfrm>
          <a:custGeom>
            <a:avLst/>
            <a:gdLst/>
            <a:ahLst/>
            <a:cxnLst/>
            <a:rect r="r" b="b" t="t" l="l"/>
            <a:pathLst>
              <a:path h="2080842" w="2131216">
                <a:moveTo>
                  <a:pt x="0" y="0"/>
                </a:moveTo>
                <a:lnTo>
                  <a:pt x="2131216" y="0"/>
                </a:lnTo>
                <a:lnTo>
                  <a:pt x="2131216" y="2080842"/>
                </a:lnTo>
                <a:lnTo>
                  <a:pt x="0" y="2080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052783">
            <a:off x="15429461" y="420538"/>
            <a:ext cx="1171974" cy="2052821"/>
          </a:xfrm>
          <a:custGeom>
            <a:avLst/>
            <a:gdLst/>
            <a:ahLst/>
            <a:cxnLst/>
            <a:rect r="r" b="b" t="t" l="l"/>
            <a:pathLst>
              <a:path h="2052821" w="1171974">
                <a:moveTo>
                  <a:pt x="0" y="0"/>
                </a:moveTo>
                <a:lnTo>
                  <a:pt x="1171974" y="0"/>
                </a:lnTo>
                <a:lnTo>
                  <a:pt x="1171974" y="2052821"/>
                </a:lnTo>
                <a:lnTo>
                  <a:pt x="0" y="20528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612873">
            <a:off x="16578786" y="2115729"/>
            <a:ext cx="1078345" cy="1913193"/>
          </a:xfrm>
          <a:custGeom>
            <a:avLst/>
            <a:gdLst/>
            <a:ahLst/>
            <a:cxnLst/>
            <a:rect r="r" b="b" t="t" l="l"/>
            <a:pathLst>
              <a:path h="1913193" w="1078345">
                <a:moveTo>
                  <a:pt x="0" y="0"/>
                </a:moveTo>
                <a:lnTo>
                  <a:pt x="1078345" y="0"/>
                </a:lnTo>
                <a:lnTo>
                  <a:pt x="1078345" y="1913193"/>
                </a:lnTo>
                <a:lnTo>
                  <a:pt x="0" y="19131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84971" y="6344082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402703" y="8895672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1977585">
            <a:off x="17291502" y="858834"/>
            <a:ext cx="512498" cy="269991"/>
            <a:chOff x="0" y="0"/>
            <a:chExt cx="1610360" cy="8483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2030890" y="4603934"/>
            <a:ext cx="229651" cy="229651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399457" y="3512761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14686" y="1469307"/>
            <a:ext cx="451922" cy="405086"/>
          </a:xfrm>
          <a:custGeom>
            <a:avLst/>
            <a:gdLst/>
            <a:ahLst/>
            <a:cxnLst/>
            <a:rect r="r" b="b" t="t" l="l"/>
            <a:pathLst>
              <a:path h="405086" w="451922">
                <a:moveTo>
                  <a:pt x="0" y="0"/>
                </a:moveTo>
                <a:lnTo>
                  <a:pt x="451922" y="0"/>
                </a:lnTo>
                <a:lnTo>
                  <a:pt x="451922" y="405086"/>
                </a:lnTo>
                <a:lnTo>
                  <a:pt x="0" y="40508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694641" y="3085316"/>
            <a:ext cx="420451" cy="427445"/>
          </a:xfrm>
          <a:custGeom>
            <a:avLst/>
            <a:gdLst/>
            <a:ahLst/>
            <a:cxnLst/>
            <a:rect r="r" b="b" t="t" l="l"/>
            <a:pathLst>
              <a:path h="427445" w="420451">
                <a:moveTo>
                  <a:pt x="0" y="0"/>
                </a:moveTo>
                <a:lnTo>
                  <a:pt x="420451" y="0"/>
                </a:lnTo>
                <a:lnTo>
                  <a:pt x="420451" y="427445"/>
                </a:lnTo>
                <a:lnTo>
                  <a:pt x="0" y="4274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2490694" y="9376318"/>
            <a:ext cx="229651" cy="229651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5" id="35"/>
          <p:cNvSpPr/>
          <p:nvPr/>
        </p:nvSpPr>
        <p:spPr>
          <a:xfrm flipH="false" flipV="false" rot="-771795">
            <a:off x="2865448" y="1647521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4678159">
            <a:off x="15159154" y="375441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>
            <a:grpSpLocks noChangeAspect="true"/>
          </p:cNvGrpSpPr>
          <p:nvPr/>
        </p:nvGrpSpPr>
        <p:grpSpPr>
          <a:xfrm rot="1977585">
            <a:off x="3370855" y="9474682"/>
            <a:ext cx="498419" cy="262574"/>
            <a:chOff x="0" y="0"/>
            <a:chExt cx="1610360" cy="84836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2748353" y="7888147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4170004" y="614952"/>
            <a:ext cx="252393" cy="252393"/>
            <a:chOff x="0" y="0"/>
            <a:chExt cx="6350000" cy="635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2102176" y="1987440"/>
            <a:ext cx="229651" cy="229651"/>
            <a:chOff x="0" y="0"/>
            <a:chExt cx="6350000" cy="635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-921396">
            <a:off x="16540798" y="9558525"/>
            <a:ext cx="547777" cy="288577"/>
            <a:chOff x="0" y="0"/>
            <a:chExt cx="1610360" cy="84836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432686">
            <a:off x="2912608" y="-670724"/>
            <a:ext cx="2225071" cy="2156296"/>
          </a:xfrm>
          <a:custGeom>
            <a:avLst/>
            <a:gdLst/>
            <a:ahLst/>
            <a:cxnLst/>
            <a:rect r="r" b="b" t="t" l="l"/>
            <a:pathLst>
              <a:path h="2156296" w="2225071">
                <a:moveTo>
                  <a:pt x="0" y="0"/>
                </a:moveTo>
                <a:lnTo>
                  <a:pt x="2225071" y="0"/>
                </a:lnTo>
                <a:lnTo>
                  <a:pt x="2225071" y="2156296"/>
                </a:lnTo>
                <a:lnTo>
                  <a:pt x="0" y="215629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1153974">
            <a:off x="15418170" y="8432300"/>
            <a:ext cx="635916" cy="2347340"/>
          </a:xfrm>
          <a:custGeom>
            <a:avLst/>
            <a:gdLst/>
            <a:ahLst/>
            <a:cxnLst/>
            <a:rect r="r" b="b" t="t" l="l"/>
            <a:pathLst>
              <a:path h="2347340" w="635916">
                <a:moveTo>
                  <a:pt x="0" y="0"/>
                </a:moveTo>
                <a:lnTo>
                  <a:pt x="635916" y="0"/>
                </a:lnTo>
                <a:lnTo>
                  <a:pt x="635916" y="2347339"/>
                </a:lnTo>
                <a:lnTo>
                  <a:pt x="0" y="234733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-842482">
            <a:off x="3931404" y="8366112"/>
            <a:ext cx="1054904" cy="2072133"/>
          </a:xfrm>
          <a:custGeom>
            <a:avLst/>
            <a:gdLst/>
            <a:ahLst/>
            <a:cxnLst/>
            <a:rect r="r" b="b" t="t" l="l"/>
            <a:pathLst>
              <a:path h="2072133" w="1054904">
                <a:moveTo>
                  <a:pt x="0" y="0"/>
                </a:moveTo>
                <a:lnTo>
                  <a:pt x="1054904" y="0"/>
                </a:lnTo>
                <a:lnTo>
                  <a:pt x="1054904" y="2072132"/>
                </a:lnTo>
                <a:lnTo>
                  <a:pt x="0" y="20721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5649993" y="9347076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-684765">
            <a:off x="13333465" y="8957720"/>
            <a:ext cx="850155" cy="1508339"/>
          </a:xfrm>
          <a:custGeom>
            <a:avLst/>
            <a:gdLst/>
            <a:ahLst/>
            <a:cxnLst/>
            <a:rect r="r" b="b" t="t" l="l"/>
            <a:pathLst>
              <a:path h="1508339" w="850155">
                <a:moveTo>
                  <a:pt x="0" y="0"/>
                </a:moveTo>
                <a:lnTo>
                  <a:pt x="850155" y="0"/>
                </a:lnTo>
                <a:lnTo>
                  <a:pt x="850155" y="1508339"/>
                </a:lnTo>
                <a:lnTo>
                  <a:pt x="0" y="15083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80356" y="9140282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2" y="0"/>
                </a:lnTo>
                <a:lnTo>
                  <a:pt x="238202" y="236036"/>
                </a:lnTo>
                <a:lnTo>
                  <a:pt x="0" y="23603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4550558" y="1200069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3" id="53"/>
          <p:cNvGrpSpPr/>
          <p:nvPr/>
        </p:nvGrpSpPr>
        <p:grpSpPr>
          <a:xfrm rot="0">
            <a:off x="17374128" y="5789409"/>
            <a:ext cx="208069" cy="208069"/>
            <a:chOff x="0" y="0"/>
            <a:chExt cx="6350000" cy="63500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55" id="55"/>
          <p:cNvSpPr/>
          <p:nvPr/>
        </p:nvSpPr>
        <p:spPr>
          <a:xfrm flipH="false" flipV="false" rot="0">
            <a:off x="14599093" y="8855697"/>
            <a:ext cx="548192" cy="491379"/>
          </a:xfrm>
          <a:custGeom>
            <a:avLst/>
            <a:gdLst/>
            <a:ahLst/>
            <a:cxnLst/>
            <a:rect r="r" b="b" t="t" l="l"/>
            <a:pathLst>
              <a:path h="491379" w="548192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-9414156">
            <a:off x="12901159" y="-655176"/>
            <a:ext cx="938638" cy="1962931"/>
          </a:xfrm>
          <a:custGeom>
            <a:avLst/>
            <a:gdLst/>
            <a:ahLst/>
            <a:cxnLst/>
            <a:rect r="r" b="b" t="t" l="l"/>
            <a:pathLst>
              <a:path h="1962931" w="938638">
                <a:moveTo>
                  <a:pt x="0" y="0"/>
                </a:moveTo>
                <a:lnTo>
                  <a:pt x="938638" y="0"/>
                </a:lnTo>
                <a:lnTo>
                  <a:pt x="938638" y="1962931"/>
                </a:lnTo>
                <a:lnTo>
                  <a:pt x="0" y="19629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5565863" y="375966"/>
            <a:ext cx="548192" cy="491379"/>
          </a:xfrm>
          <a:custGeom>
            <a:avLst/>
            <a:gdLst/>
            <a:ahLst/>
            <a:cxnLst/>
            <a:rect r="r" b="b" t="t" l="l"/>
            <a:pathLst>
              <a:path h="491379" w="548192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4678159">
            <a:off x="12300890" y="9540296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9" id="59"/>
          <p:cNvGrpSpPr/>
          <p:nvPr/>
        </p:nvGrpSpPr>
        <p:grpSpPr>
          <a:xfrm rot="0">
            <a:off x="12018872" y="362559"/>
            <a:ext cx="252393" cy="252393"/>
            <a:chOff x="0" y="0"/>
            <a:chExt cx="6350000" cy="63500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65C7E"/>
            </a:solidFill>
          </p:spPr>
        </p:sp>
      </p:grpSp>
      <p:sp>
        <p:nvSpPr>
          <p:cNvPr name="Freeform 61" id="61"/>
          <p:cNvSpPr/>
          <p:nvPr/>
        </p:nvSpPr>
        <p:spPr>
          <a:xfrm flipH="false" flipV="false" rot="0">
            <a:off x="6582212" y="6048807"/>
            <a:ext cx="5020910" cy="3348908"/>
          </a:xfrm>
          <a:custGeom>
            <a:avLst/>
            <a:gdLst/>
            <a:ahLst/>
            <a:cxnLst/>
            <a:rect r="r" b="b" t="t" l="l"/>
            <a:pathLst>
              <a:path h="3348908" w="5020910">
                <a:moveTo>
                  <a:pt x="0" y="0"/>
                </a:moveTo>
                <a:lnTo>
                  <a:pt x="5020911" y="0"/>
                </a:lnTo>
                <a:lnTo>
                  <a:pt x="5020911" y="3348908"/>
                </a:lnTo>
                <a:lnTo>
                  <a:pt x="0" y="334890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2816122" y="2759490"/>
            <a:ext cx="12553091" cy="2113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5"/>
              </a:lnSpc>
            </a:pPr>
            <a:r>
              <a:rPr lang="en-US" sz="11202" spc="459">
                <a:solidFill>
                  <a:srgbClr val="00AD9C"/>
                </a:solidFill>
                <a:latin typeface="Marykate"/>
              </a:rPr>
              <a:t>LACTOSE INTOLERANCE</a:t>
            </a:r>
          </a:p>
          <a:p>
            <a:pPr algn="ctr">
              <a:lnSpc>
                <a:spcPts val="3654"/>
              </a:lnSpc>
            </a:pPr>
            <a:r>
              <a:rPr lang="en-US" sz="4200" spc="172">
                <a:solidFill>
                  <a:srgbClr val="000000"/>
                </a:solidFill>
                <a:latin typeface="Dosis"/>
              </a:rPr>
              <a:t>BY</a:t>
            </a:r>
          </a:p>
          <a:p>
            <a:pPr algn="ctr">
              <a:lnSpc>
                <a:spcPts val="3654"/>
              </a:lnSpc>
            </a:pPr>
            <a:r>
              <a:rPr lang="en-US" sz="4200" spc="172">
                <a:solidFill>
                  <a:srgbClr val="000000"/>
                </a:solidFill>
                <a:latin typeface="Dosis"/>
              </a:rPr>
              <a:t>FARHEEN PARVEEN H.SC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3030899" y="3366027"/>
            <a:ext cx="12226202" cy="2012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04"/>
              </a:lnSpc>
            </a:pPr>
            <a:r>
              <a:rPr lang="en-US" sz="15104" spc="453">
                <a:solidFill>
                  <a:srgbClr val="00AD9C"/>
                </a:solidFill>
                <a:latin typeface="Marykate"/>
              </a:rPr>
              <a:t>THANK YOU</a:t>
            </a:r>
            <a:r>
              <a:rPr lang="en-US" sz="15104" spc="453">
                <a:solidFill>
                  <a:srgbClr val="00AD9C"/>
                </a:solidFill>
                <a:latin typeface="Marykate"/>
              </a:rPr>
              <a:t>!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4590959">
            <a:off x="15997142" y="3573304"/>
            <a:ext cx="2538932" cy="2538932"/>
          </a:xfrm>
          <a:custGeom>
            <a:avLst/>
            <a:gdLst/>
            <a:ahLst/>
            <a:cxnLst/>
            <a:rect r="r" b="b" t="t" l="l"/>
            <a:pathLst>
              <a:path h="2538932" w="2538932">
                <a:moveTo>
                  <a:pt x="0" y="0"/>
                </a:moveTo>
                <a:lnTo>
                  <a:pt x="2538932" y="0"/>
                </a:lnTo>
                <a:lnTo>
                  <a:pt x="2538932" y="2538932"/>
                </a:lnTo>
                <a:lnTo>
                  <a:pt x="0" y="25389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-10325232">
            <a:off x="-735485" y="106452"/>
            <a:ext cx="2815623" cy="2815623"/>
          </a:xfrm>
          <a:custGeom>
            <a:avLst/>
            <a:gdLst/>
            <a:ahLst/>
            <a:cxnLst/>
            <a:rect r="r" b="b" t="t" l="l"/>
            <a:pathLst>
              <a:path h="2815623" w="2815623">
                <a:moveTo>
                  <a:pt x="0" y="2815623"/>
                </a:moveTo>
                <a:lnTo>
                  <a:pt x="2815623" y="2815623"/>
                </a:lnTo>
                <a:lnTo>
                  <a:pt x="2815623" y="0"/>
                </a:lnTo>
                <a:lnTo>
                  <a:pt x="0" y="0"/>
                </a:lnTo>
                <a:lnTo>
                  <a:pt x="0" y="28156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049497">
            <a:off x="125050" y="6657359"/>
            <a:ext cx="2053555" cy="2933651"/>
          </a:xfrm>
          <a:custGeom>
            <a:avLst/>
            <a:gdLst/>
            <a:ahLst/>
            <a:cxnLst/>
            <a:rect r="r" b="b" t="t" l="l"/>
            <a:pathLst>
              <a:path h="2933651" w="2053555">
                <a:moveTo>
                  <a:pt x="0" y="0"/>
                </a:moveTo>
                <a:lnTo>
                  <a:pt x="2053556" y="0"/>
                </a:lnTo>
                <a:lnTo>
                  <a:pt x="2053556" y="2933650"/>
                </a:lnTo>
                <a:lnTo>
                  <a:pt x="0" y="2933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245013">
            <a:off x="1141207" y="2386216"/>
            <a:ext cx="880607" cy="1841573"/>
          </a:xfrm>
          <a:custGeom>
            <a:avLst/>
            <a:gdLst/>
            <a:ahLst/>
            <a:cxnLst/>
            <a:rect r="r" b="b" t="t" l="l"/>
            <a:pathLst>
              <a:path h="1841573" w="880607">
                <a:moveTo>
                  <a:pt x="0" y="0"/>
                </a:moveTo>
                <a:lnTo>
                  <a:pt x="880606" y="0"/>
                </a:lnTo>
                <a:lnTo>
                  <a:pt x="880606" y="1841573"/>
                </a:lnTo>
                <a:lnTo>
                  <a:pt x="0" y="1841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1254325">
            <a:off x="-2461" y="4984554"/>
            <a:ext cx="2288606" cy="678260"/>
          </a:xfrm>
          <a:custGeom>
            <a:avLst/>
            <a:gdLst/>
            <a:ahLst/>
            <a:cxnLst/>
            <a:rect r="r" b="b" t="t" l="l"/>
            <a:pathLst>
              <a:path h="678260" w="2288606">
                <a:moveTo>
                  <a:pt x="0" y="0"/>
                </a:moveTo>
                <a:lnTo>
                  <a:pt x="2288606" y="0"/>
                </a:lnTo>
                <a:lnTo>
                  <a:pt x="2288606" y="678260"/>
                </a:lnTo>
                <a:lnTo>
                  <a:pt x="0" y="678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6156784" y="6407053"/>
            <a:ext cx="2131216" cy="2080842"/>
          </a:xfrm>
          <a:custGeom>
            <a:avLst/>
            <a:gdLst/>
            <a:ahLst/>
            <a:cxnLst/>
            <a:rect r="r" b="b" t="t" l="l"/>
            <a:pathLst>
              <a:path h="2080842" w="2131216">
                <a:moveTo>
                  <a:pt x="0" y="0"/>
                </a:moveTo>
                <a:lnTo>
                  <a:pt x="2131216" y="0"/>
                </a:lnTo>
                <a:lnTo>
                  <a:pt x="2131216" y="2080842"/>
                </a:lnTo>
                <a:lnTo>
                  <a:pt x="0" y="2080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1052783">
            <a:off x="15429461" y="420538"/>
            <a:ext cx="1171974" cy="2052821"/>
          </a:xfrm>
          <a:custGeom>
            <a:avLst/>
            <a:gdLst/>
            <a:ahLst/>
            <a:cxnLst/>
            <a:rect r="r" b="b" t="t" l="l"/>
            <a:pathLst>
              <a:path h="2052821" w="1171974">
                <a:moveTo>
                  <a:pt x="0" y="0"/>
                </a:moveTo>
                <a:lnTo>
                  <a:pt x="1171974" y="0"/>
                </a:lnTo>
                <a:lnTo>
                  <a:pt x="1171974" y="2052821"/>
                </a:lnTo>
                <a:lnTo>
                  <a:pt x="0" y="20528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1612873">
            <a:off x="16578786" y="2115729"/>
            <a:ext cx="1078345" cy="1913193"/>
          </a:xfrm>
          <a:custGeom>
            <a:avLst/>
            <a:gdLst/>
            <a:ahLst/>
            <a:cxnLst/>
            <a:rect r="r" b="b" t="t" l="l"/>
            <a:pathLst>
              <a:path h="1913193" w="1078345">
                <a:moveTo>
                  <a:pt x="0" y="0"/>
                </a:moveTo>
                <a:lnTo>
                  <a:pt x="1078345" y="0"/>
                </a:lnTo>
                <a:lnTo>
                  <a:pt x="1078345" y="1913193"/>
                </a:lnTo>
                <a:lnTo>
                  <a:pt x="0" y="19131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84971" y="6344082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7402703" y="8895672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1977585">
            <a:off x="17291502" y="858834"/>
            <a:ext cx="512498" cy="269991"/>
            <a:chOff x="0" y="0"/>
            <a:chExt cx="1610360" cy="8483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030890" y="4603934"/>
            <a:ext cx="229651" cy="229651"/>
            <a:chOff x="0" y="0"/>
            <a:chExt cx="6350000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399457" y="3512761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814686" y="1469307"/>
            <a:ext cx="451922" cy="405086"/>
          </a:xfrm>
          <a:custGeom>
            <a:avLst/>
            <a:gdLst/>
            <a:ahLst/>
            <a:cxnLst/>
            <a:rect r="r" b="b" t="t" l="l"/>
            <a:pathLst>
              <a:path h="405086" w="451922">
                <a:moveTo>
                  <a:pt x="0" y="0"/>
                </a:moveTo>
                <a:lnTo>
                  <a:pt x="451922" y="0"/>
                </a:lnTo>
                <a:lnTo>
                  <a:pt x="451922" y="405086"/>
                </a:lnTo>
                <a:lnTo>
                  <a:pt x="0" y="40508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5694641" y="3085316"/>
            <a:ext cx="420451" cy="427445"/>
          </a:xfrm>
          <a:custGeom>
            <a:avLst/>
            <a:gdLst/>
            <a:ahLst/>
            <a:cxnLst/>
            <a:rect r="r" b="b" t="t" l="l"/>
            <a:pathLst>
              <a:path h="427445" w="420451">
                <a:moveTo>
                  <a:pt x="0" y="0"/>
                </a:moveTo>
                <a:lnTo>
                  <a:pt x="420451" y="0"/>
                </a:lnTo>
                <a:lnTo>
                  <a:pt x="420451" y="427445"/>
                </a:lnTo>
                <a:lnTo>
                  <a:pt x="0" y="42744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2490694" y="9376318"/>
            <a:ext cx="229651" cy="229651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6" id="36"/>
          <p:cNvSpPr/>
          <p:nvPr/>
        </p:nvSpPr>
        <p:spPr>
          <a:xfrm flipH="false" flipV="false" rot="-771795">
            <a:off x="2865448" y="1647521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4678159">
            <a:off x="15159154" y="375441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8" id="38"/>
          <p:cNvGrpSpPr>
            <a:grpSpLocks noChangeAspect="true"/>
          </p:cNvGrpSpPr>
          <p:nvPr/>
        </p:nvGrpSpPr>
        <p:grpSpPr>
          <a:xfrm rot="1977585">
            <a:off x="3370855" y="9474682"/>
            <a:ext cx="498419" cy="262574"/>
            <a:chOff x="0" y="0"/>
            <a:chExt cx="1610360" cy="84836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40" id="40"/>
          <p:cNvSpPr/>
          <p:nvPr/>
        </p:nvSpPr>
        <p:spPr>
          <a:xfrm flipH="false" flipV="false" rot="0">
            <a:off x="2748353" y="7888147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14170004" y="614952"/>
            <a:ext cx="252393" cy="252393"/>
            <a:chOff x="0" y="0"/>
            <a:chExt cx="6350000" cy="63500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2102176" y="1987440"/>
            <a:ext cx="229651" cy="229651"/>
            <a:chOff x="0" y="0"/>
            <a:chExt cx="6350000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-921396">
            <a:off x="16540798" y="9558525"/>
            <a:ext cx="547777" cy="288577"/>
            <a:chOff x="0" y="0"/>
            <a:chExt cx="1610360" cy="84836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47" id="47"/>
          <p:cNvSpPr/>
          <p:nvPr/>
        </p:nvSpPr>
        <p:spPr>
          <a:xfrm flipH="false" flipV="false" rot="432686">
            <a:off x="2912608" y="-670724"/>
            <a:ext cx="2225071" cy="2156296"/>
          </a:xfrm>
          <a:custGeom>
            <a:avLst/>
            <a:gdLst/>
            <a:ahLst/>
            <a:cxnLst/>
            <a:rect r="r" b="b" t="t" l="l"/>
            <a:pathLst>
              <a:path h="2156296" w="2225071">
                <a:moveTo>
                  <a:pt x="0" y="0"/>
                </a:moveTo>
                <a:lnTo>
                  <a:pt x="2225071" y="0"/>
                </a:lnTo>
                <a:lnTo>
                  <a:pt x="2225071" y="2156296"/>
                </a:lnTo>
                <a:lnTo>
                  <a:pt x="0" y="215629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1153974">
            <a:off x="15418170" y="8432300"/>
            <a:ext cx="635916" cy="2347340"/>
          </a:xfrm>
          <a:custGeom>
            <a:avLst/>
            <a:gdLst/>
            <a:ahLst/>
            <a:cxnLst/>
            <a:rect r="r" b="b" t="t" l="l"/>
            <a:pathLst>
              <a:path h="2347340" w="635916">
                <a:moveTo>
                  <a:pt x="0" y="0"/>
                </a:moveTo>
                <a:lnTo>
                  <a:pt x="635916" y="0"/>
                </a:lnTo>
                <a:lnTo>
                  <a:pt x="635916" y="2347339"/>
                </a:lnTo>
                <a:lnTo>
                  <a:pt x="0" y="234733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-842482">
            <a:off x="3931404" y="8366112"/>
            <a:ext cx="1054904" cy="2072133"/>
          </a:xfrm>
          <a:custGeom>
            <a:avLst/>
            <a:gdLst/>
            <a:ahLst/>
            <a:cxnLst/>
            <a:rect r="r" b="b" t="t" l="l"/>
            <a:pathLst>
              <a:path h="2072133" w="1054904">
                <a:moveTo>
                  <a:pt x="0" y="0"/>
                </a:moveTo>
                <a:lnTo>
                  <a:pt x="1054904" y="0"/>
                </a:lnTo>
                <a:lnTo>
                  <a:pt x="1054904" y="2072132"/>
                </a:lnTo>
                <a:lnTo>
                  <a:pt x="0" y="207213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649993" y="9347076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-684765">
            <a:off x="13333465" y="8957720"/>
            <a:ext cx="850155" cy="1508339"/>
          </a:xfrm>
          <a:custGeom>
            <a:avLst/>
            <a:gdLst/>
            <a:ahLst/>
            <a:cxnLst/>
            <a:rect r="r" b="b" t="t" l="l"/>
            <a:pathLst>
              <a:path h="1508339" w="850155">
                <a:moveTo>
                  <a:pt x="0" y="0"/>
                </a:moveTo>
                <a:lnTo>
                  <a:pt x="850155" y="0"/>
                </a:lnTo>
                <a:lnTo>
                  <a:pt x="850155" y="1508339"/>
                </a:lnTo>
                <a:lnTo>
                  <a:pt x="0" y="15083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80356" y="9140282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2" y="0"/>
                </a:lnTo>
                <a:lnTo>
                  <a:pt x="238202" y="236036"/>
                </a:lnTo>
                <a:lnTo>
                  <a:pt x="0" y="23603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4550558" y="1200069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4" id="54"/>
          <p:cNvGrpSpPr/>
          <p:nvPr/>
        </p:nvGrpSpPr>
        <p:grpSpPr>
          <a:xfrm rot="0">
            <a:off x="17823320" y="5426640"/>
            <a:ext cx="208069" cy="208069"/>
            <a:chOff x="0" y="0"/>
            <a:chExt cx="6350000" cy="635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56" id="56"/>
          <p:cNvSpPr/>
          <p:nvPr/>
        </p:nvSpPr>
        <p:spPr>
          <a:xfrm flipH="false" flipV="false" rot="0">
            <a:off x="14599093" y="8855697"/>
            <a:ext cx="548192" cy="491379"/>
          </a:xfrm>
          <a:custGeom>
            <a:avLst/>
            <a:gdLst/>
            <a:ahLst/>
            <a:cxnLst/>
            <a:rect r="r" b="b" t="t" l="l"/>
            <a:pathLst>
              <a:path h="491379" w="548192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-9414156">
            <a:off x="12901159" y="-655176"/>
            <a:ext cx="938638" cy="1962931"/>
          </a:xfrm>
          <a:custGeom>
            <a:avLst/>
            <a:gdLst/>
            <a:ahLst/>
            <a:cxnLst/>
            <a:rect r="r" b="b" t="t" l="l"/>
            <a:pathLst>
              <a:path h="1962931" w="938638">
                <a:moveTo>
                  <a:pt x="0" y="0"/>
                </a:moveTo>
                <a:lnTo>
                  <a:pt x="938638" y="0"/>
                </a:lnTo>
                <a:lnTo>
                  <a:pt x="938638" y="1962931"/>
                </a:lnTo>
                <a:lnTo>
                  <a:pt x="0" y="19629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0">
            <a:off x="5565863" y="407424"/>
            <a:ext cx="548192" cy="491379"/>
          </a:xfrm>
          <a:custGeom>
            <a:avLst/>
            <a:gdLst/>
            <a:ahLst/>
            <a:cxnLst/>
            <a:rect r="r" b="b" t="t" l="l"/>
            <a:pathLst>
              <a:path h="491379" w="548192">
                <a:moveTo>
                  <a:pt x="0" y="0"/>
                </a:moveTo>
                <a:lnTo>
                  <a:pt x="548192" y="0"/>
                </a:lnTo>
                <a:lnTo>
                  <a:pt x="548192" y="491379"/>
                </a:lnTo>
                <a:lnTo>
                  <a:pt x="0" y="49137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4678159">
            <a:off x="12300890" y="9540296"/>
            <a:ext cx="433498" cy="411429"/>
          </a:xfrm>
          <a:custGeom>
            <a:avLst/>
            <a:gdLst/>
            <a:ahLst/>
            <a:cxnLst/>
            <a:rect r="r" b="b" t="t" l="l"/>
            <a:pathLst>
              <a:path h="411429" w="433498">
                <a:moveTo>
                  <a:pt x="0" y="0"/>
                </a:moveTo>
                <a:lnTo>
                  <a:pt x="433498" y="0"/>
                </a:lnTo>
                <a:lnTo>
                  <a:pt x="433498" y="411429"/>
                </a:lnTo>
                <a:lnTo>
                  <a:pt x="0" y="4114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0" id="60"/>
          <p:cNvGrpSpPr/>
          <p:nvPr/>
        </p:nvGrpSpPr>
        <p:grpSpPr>
          <a:xfrm rot="0">
            <a:off x="12145068" y="653113"/>
            <a:ext cx="252393" cy="252393"/>
            <a:chOff x="0" y="0"/>
            <a:chExt cx="6350000" cy="635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00AD9C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3514507" y="2779427"/>
            <a:ext cx="11258986" cy="1661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0"/>
              </a:lnSpc>
            </a:pPr>
            <a:r>
              <a:rPr lang="en-US" sz="10899" spc="359">
                <a:solidFill>
                  <a:srgbClr val="00AD9C"/>
                </a:solidFill>
                <a:latin typeface="Marykate"/>
              </a:rPr>
              <a:t>INTRODUCTION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75213" y="4466185"/>
            <a:ext cx="8337574" cy="2624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5"/>
              </a:lnSpc>
            </a:pPr>
            <a:r>
              <a:rPr lang="en-US" sz="4399">
                <a:solidFill>
                  <a:srgbClr val="003933"/>
                </a:solidFill>
                <a:latin typeface="Dosis Semi-Bold"/>
              </a:rPr>
              <a:t>Lactose intolerance is a digestive disorder where the body cannot properly digest lactose,a sugar found in milk and dairy products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542064">
            <a:off x="756896" y="536471"/>
            <a:ext cx="2436139" cy="2838721"/>
          </a:xfrm>
          <a:custGeom>
            <a:avLst/>
            <a:gdLst/>
            <a:ahLst/>
            <a:cxnLst/>
            <a:rect r="r" b="b" t="t" l="l"/>
            <a:pathLst>
              <a:path h="2838721" w="2436139">
                <a:moveTo>
                  <a:pt x="0" y="0"/>
                </a:moveTo>
                <a:lnTo>
                  <a:pt x="2436139" y="0"/>
                </a:lnTo>
                <a:lnTo>
                  <a:pt x="2436139" y="2838721"/>
                </a:lnTo>
                <a:lnTo>
                  <a:pt x="0" y="2838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-10325232">
            <a:off x="606914" y="6940297"/>
            <a:ext cx="2736104" cy="2736104"/>
          </a:xfrm>
          <a:custGeom>
            <a:avLst/>
            <a:gdLst/>
            <a:ahLst/>
            <a:cxnLst/>
            <a:rect r="r" b="b" t="t" l="l"/>
            <a:pathLst>
              <a:path h="2736104" w="2736104">
                <a:moveTo>
                  <a:pt x="0" y="2736104"/>
                </a:moveTo>
                <a:lnTo>
                  <a:pt x="2736103" y="2736104"/>
                </a:lnTo>
                <a:lnTo>
                  <a:pt x="2736103" y="0"/>
                </a:lnTo>
                <a:lnTo>
                  <a:pt x="0" y="0"/>
                </a:lnTo>
                <a:lnTo>
                  <a:pt x="0" y="273610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19006" y="7150056"/>
            <a:ext cx="2717478" cy="2653247"/>
          </a:xfrm>
          <a:custGeom>
            <a:avLst/>
            <a:gdLst/>
            <a:ahLst/>
            <a:cxnLst/>
            <a:rect r="r" b="b" t="t" l="l"/>
            <a:pathLst>
              <a:path h="2653247" w="2717478">
                <a:moveTo>
                  <a:pt x="0" y="0"/>
                </a:moveTo>
                <a:lnTo>
                  <a:pt x="2717478" y="0"/>
                </a:lnTo>
                <a:lnTo>
                  <a:pt x="2717478" y="2653246"/>
                </a:lnTo>
                <a:lnTo>
                  <a:pt x="0" y="2653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734777">
            <a:off x="15770377" y="503404"/>
            <a:ext cx="1637282" cy="2904855"/>
          </a:xfrm>
          <a:custGeom>
            <a:avLst/>
            <a:gdLst/>
            <a:ahLst/>
            <a:cxnLst/>
            <a:rect r="r" b="b" t="t" l="l"/>
            <a:pathLst>
              <a:path h="2904855" w="1637282">
                <a:moveTo>
                  <a:pt x="0" y="0"/>
                </a:moveTo>
                <a:lnTo>
                  <a:pt x="1637282" y="0"/>
                </a:lnTo>
                <a:lnTo>
                  <a:pt x="1637282" y="2904855"/>
                </a:lnTo>
                <a:lnTo>
                  <a:pt x="0" y="29048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860140" y="4039872"/>
            <a:ext cx="229651" cy="229651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558467" y="4269523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2" y="0"/>
                </a:lnTo>
                <a:lnTo>
                  <a:pt x="238202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71795">
            <a:off x="717946" y="7310183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1" y="0"/>
                </a:lnTo>
                <a:lnTo>
                  <a:pt x="433711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1977585">
            <a:off x="3269116" y="9426276"/>
            <a:ext cx="498419" cy="262574"/>
            <a:chOff x="0" y="0"/>
            <a:chExt cx="1610360" cy="8483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2030890" y="9258300"/>
            <a:ext cx="229651" cy="229651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1857760" y="6167686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-874149">
            <a:off x="1053712" y="5439604"/>
            <a:ext cx="498419" cy="262574"/>
            <a:chOff x="0" y="0"/>
            <a:chExt cx="1610360" cy="8483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3850273" y="792809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-2074858">
            <a:off x="15366099" y="2674126"/>
            <a:ext cx="229651" cy="229651"/>
            <a:chOff x="0" y="0"/>
            <a:chExt cx="6350000" cy="635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6" id="36"/>
          <p:cNvSpPr/>
          <p:nvPr/>
        </p:nvSpPr>
        <p:spPr>
          <a:xfrm flipH="false" flipV="false" rot="-2074858">
            <a:off x="14586618" y="839557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2846654">
            <a:off x="17042444" y="5898826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2074858">
            <a:off x="17279532" y="4129890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>
            <a:grpSpLocks noChangeAspect="true"/>
          </p:cNvGrpSpPr>
          <p:nvPr/>
        </p:nvGrpSpPr>
        <p:grpSpPr>
          <a:xfrm rot="-2949008">
            <a:off x="15866380" y="4469518"/>
            <a:ext cx="498419" cy="262574"/>
            <a:chOff x="0" y="0"/>
            <a:chExt cx="1610360" cy="84836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41" id="41"/>
          <p:cNvGrpSpPr>
            <a:grpSpLocks noChangeAspect="true"/>
          </p:cNvGrpSpPr>
          <p:nvPr/>
        </p:nvGrpSpPr>
        <p:grpSpPr>
          <a:xfrm rot="-2949008">
            <a:off x="14359241" y="9446041"/>
            <a:ext cx="498419" cy="262574"/>
            <a:chOff x="0" y="0"/>
            <a:chExt cx="1610360" cy="84836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5738452" y="6288751"/>
            <a:ext cx="229651" cy="229651"/>
            <a:chOff x="0" y="0"/>
            <a:chExt cx="6350000" cy="63500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1028700" y="1382910"/>
            <a:ext cx="16230600" cy="134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 spc="522">
                <a:solidFill>
                  <a:srgbClr val="00AD9C"/>
                </a:solidFill>
                <a:latin typeface="Marykate"/>
              </a:rPr>
              <a:t>TYPES OF LACTOSE INTOLERANCE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908221" y="7258248"/>
            <a:ext cx="2702157" cy="3230840"/>
          </a:xfrm>
          <a:custGeom>
            <a:avLst/>
            <a:gdLst/>
            <a:ahLst/>
            <a:cxnLst/>
            <a:rect r="r" b="b" t="t" l="l"/>
            <a:pathLst>
              <a:path h="3230840" w="2702157">
                <a:moveTo>
                  <a:pt x="0" y="0"/>
                </a:moveTo>
                <a:lnTo>
                  <a:pt x="2702158" y="0"/>
                </a:lnTo>
                <a:lnTo>
                  <a:pt x="2702158" y="3230840"/>
                </a:lnTo>
                <a:lnTo>
                  <a:pt x="0" y="3230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236592">
            <a:off x="905513" y="7313616"/>
            <a:ext cx="1316169" cy="2752444"/>
          </a:xfrm>
          <a:custGeom>
            <a:avLst/>
            <a:gdLst/>
            <a:ahLst/>
            <a:cxnLst/>
            <a:rect r="r" b="b" t="t" l="l"/>
            <a:pathLst>
              <a:path h="2752444" w="1316169">
                <a:moveTo>
                  <a:pt x="0" y="0"/>
                </a:moveTo>
                <a:lnTo>
                  <a:pt x="1316169" y="0"/>
                </a:lnTo>
                <a:lnTo>
                  <a:pt x="1316169" y="2752445"/>
                </a:lnTo>
                <a:lnTo>
                  <a:pt x="0" y="2752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23058" y="340690"/>
            <a:ext cx="2963744" cy="2893691"/>
          </a:xfrm>
          <a:custGeom>
            <a:avLst/>
            <a:gdLst/>
            <a:ahLst/>
            <a:cxnLst/>
            <a:rect r="r" b="b" t="t" l="l"/>
            <a:pathLst>
              <a:path h="2893691" w="2963744">
                <a:moveTo>
                  <a:pt x="0" y="0"/>
                </a:moveTo>
                <a:lnTo>
                  <a:pt x="2963743" y="0"/>
                </a:lnTo>
                <a:lnTo>
                  <a:pt x="2963743" y="2893691"/>
                </a:lnTo>
                <a:lnTo>
                  <a:pt x="0" y="2893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103996">
            <a:off x="15743052" y="840649"/>
            <a:ext cx="1896188" cy="3364204"/>
          </a:xfrm>
          <a:custGeom>
            <a:avLst/>
            <a:gdLst/>
            <a:ahLst/>
            <a:cxnLst/>
            <a:rect r="r" b="b" t="t" l="l"/>
            <a:pathLst>
              <a:path h="3364204" w="1896188">
                <a:moveTo>
                  <a:pt x="0" y="0"/>
                </a:moveTo>
                <a:lnTo>
                  <a:pt x="1896188" y="0"/>
                </a:lnTo>
                <a:lnTo>
                  <a:pt x="1896188" y="3364205"/>
                </a:lnTo>
                <a:lnTo>
                  <a:pt x="0" y="33642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717687" y="4678387"/>
            <a:ext cx="229651" cy="229651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796669" y="4271065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71795">
            <a:off x="322580" y="9449844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637367" y="6352043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-874149">
            <a:off x="702580" y="5602252"/>
            <a:ext cx="498419" cy="262574"/>
            <a:chOff x="0" y="0"/>
            <a:chExt cx="1610360" cy="8483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10171898">
            <a:off x="1583303" y="3464058"/>
            <a:ext cx="498419" cy="262574"/>
            <a:chOff x="0" y="0"/>
            <a:chExt cx="1610360" cy="8483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7544116" y="4522721"/>
            <a:ext cx="229651" cy="229651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7401708" y="716243"/>
            <a:ext cx="488240" cy="483801"/>
          </a:xfrm>
          <a:custGeom>
            <a:avLst/>
            <a:gdLst/>
            <a:ahLst/>
            <a:cxnLst/>
            <a:rect r="r" b="b" t="t" l="l"/>
            <a:pathLst>
              <a:path h="483801" w="488240">
                <a:moveTo>
                  <a:pt x="0" y="0"/>
                </a:moveTo>
                <a:lnTo>
                  <a:pt x="488240" y="0"/>
                </a:lnTo>
                <a:lnTo>
                  <a:pt x="488240" y="483801"/>
                </a:lnTo>
                <a:lnTo>
                  <a:pt x="0" y="48380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771795">
            <a:off x="17442085" y="5897299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523523" y="4957450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>
            <a:grpSpLocks noChangeAspect="true"/>
          </p:cNvGrpSpPr>
          <p:nvPr/>
        </p:nvGrpSpPr>
        <p:grpSpPr>
          <a:xfrm rot="-874149">
            <a:off x="16506344" y="6632665"/>
            <a:ext cx="498419" cy="262574"/>
            <a:chOff x="0" y="0"/>
            <a:chExt cx="1610360" cy="84836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2800698" y="3652495"/>
            <a:ext cx="5961484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599" spc="154">
                <a:solidFill>
                  <a:srgbClr val="00AD9C"/>
                </a:solidFill>
                <a:latin typeface="Marykate"/>
              </a:rPr>
              <a:t>PRIMARY LACTOSE INTOLERANCE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525818" y="6477659"/>
            <a:ext cx="5961484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spc="141">
                <a:solidFill>
                  <a:srgbClr val="00AD9C"/>
                </a:solidFill>
                <a:latin typeface="Marykate"/>
              </a:rPr>
              <a:t>DEVELOPMENTAL LACTOSE DEFICIENCY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800698" y="6487184"/>
            <a:ext cx="5961484" cy="46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 spc="150">
                <a:solidFill>
                  <a:srgbClr val="00AD9C"/>
                </a:solidFill>
                <a:latin typeface="Marykate"/>
              </a:rPr>
              <a:t>CONGENITAL LACTOSE INTOLERANCE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525818" y="3652495"/>
            <a:ext cx="5961484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599" spc="154">
                <a:solidFill>
                  <a:srgbClr val="00AD9C"/>
                </a:solidFill>
                <a:latin typeface="Marykate"/>
              </a:rPr>
              <a:t>SECONDARY LACTOSE INTOLERANCE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800698" y="4289376"/>
            <a:ext cx="5961484" cy="186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9"/>
              </a:lnSpc>
            </a:pPr>
            <a:r>
              <a:rPr lang="en-US" sz="3133">
                <a:solidFill>
                  <a:srgbClr val="003933"/>
                </a:solidFill>
                <a:latin typeface="Dosis Semi-Bold"/>
              </a:rPr>
              <a:t>This is the most common type and occurs when the body gradually reduces its production of lactose after childhood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525818" y="4289376"/>
            <a:ext cx="5961484" cy="139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9"/>
              </a:lnSpc>
            </a:pPr>
            <a:r>
              <a:rPr lang="en-US" sz="3133">
                <a:solidFill>
                  <a:srgbClr val="003933"/>
                </a:solidFill>
                <a:latin typeface="Dosis Semi-Bold"/>
              </a:rPr>
              <a:t>This type is caused by injury, illness, or surgery that damages the small intestine, where lactose is produced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800698" y="7125029"/>
            <a:ext cx="5961484" cy="92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9"/>
              </a:lnSpc>
            </a:pPr>
            <a:r>
              <a:rPr lang="en-US" sz="3133">
                <a:solidFill>
                  <a:srgbClr val="003933"/>
                </a:solidFill>
                <a:latin typeface="Dosis Semi-Bold"/>
              </a:rPr>
              <a:t>This is a rare genetic disorder present from birth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525818" y="7125029"/>
            <a:ext cx="5961484" cy="139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9"/>
              </a:lnSpc>
            </a:pPr>
            <a:r>
              <a:rPr lang="en-US" sz="3133">
                <a:solidFill>
                  <a:srgbClr val="003933"/>
                </a:solidFill>
                <a:latin typeface="Dosis Semi-Bold"/>
              </a:rPr>
              <a:t>Some premature infants may have limited lactase activity initially, but it usually improves as they grow.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Freeform 16" id="16"/>
          <p:cNvSpPr/>
          <p:nvPr/>
        </p:nvSpPr>
        <p:spPr>
          <a:xfrm flipH="false" flipV="false" rot="0">
            <a:off x="2618050" y="1079587"/>
            <a:ext cx="1104148" cy="1829161"/>
          </a:xfrm>
          <a:custGeom>
            <a:avLst/>
            <a:gdLst/>
            <a:ahLst/>
            <a:cxnLst/>
            <a:rect r="r" b="b" t="t" l="l"/>
            <a:pathLst>
              <a:path h="1829161" w="1104148">
                <a:moveTo>
                  <a:pt x="0" y="0"/>
                </a:moveTo>
                <a:lnTo>
                  <a:pt x="1104148" y="0"/>
                </a:lnTo>
                <a:lnTo>
                  <a:pt x="1104148" y="1829160"/>
                </a:lnTo>
                <a:lnTo>
                  <a:pt x="0" y="1829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44862">
            <a:off x="1278020" y="3136304"/>
            <a:ext cx="743325" cy="2743818"/>
          </a:xfrm>
          <a:custGeom>
            <a:avLst/>
            <a:gdLst/>
            <a:ahLst/>
            <a:cxnLst/>
            <a:rect r="r" b="b" t="t" l="l"/>
            <a:pathLst>
              <a:path h="2743818" w="743325">
                <a:moveTo>
                  <a:pt x="0" y="0"/>
                </a:moveTo>
                <a:lnTo>
                  <a:pt x="743325" y="0"/>
                </a:lnTo>
                <a:lnTo>
                  <a:pt x="743325" y="2743818"/>
                </a:lnTo>
                <a:lnTo>
                  <a:pt x="0" y="2743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788756">
            <a:off x="1854752" y="5876786"/>
            <a:ext cx="1930671" cy="3381749"/>
          </a:xfrm>
          <a:custGeom>
            <a:avLst/>
            <a:gdLst/>
            <a:ahLst/>
            <a:cxnLst/>
            <a:rect r="r" b="b" t="t" l="l"/>
            <a:pathLst>
              <a:path h="3381749" w="1930671">
                <a:moveTo>
                  <a:pt x="0" y="0"/>
                </a:moveTo>
                <a:lnTo>
                  <a:pt x="1930671" y="0"/>
                </a:lnTo>
                <a:lnTo>
                  <a:pt x="1930671" y="3381749"/>
                </a:lnTo>
                <a:lnTo>
                  <a:pt x="0" y="33817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858404">
            <a:off x="14787256" y="5819452"/>
            <a:ext cx="2657994" cy="3337664"/>
          </a:xfrm>
          <a:custGeom>
            <a:avLst/>
            <a:gdLst/>
            <a:ahLst/>
            <a:cxnLst/>
            <a:rect r="r" b="b" t="t" l="l"/>
            <a:pathLst>
              <a:path h="3337664" w="2657994">
                <a:moveTo>
                  <a:pt x="0" y="0"/>
                </a:moveTo>
                <a:lnTo>
                  <a:pt x="2657994" y="0"/>
                </a:lnTo>
                <a:lnTo>
                  <a:pt x="2657994" y="3337663"/>
                </a:lnTo>
                <a:lnTo>
                  <a:pt x="0" y="33376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416083" y="1079587"/>
            <a:ext cx="1104148" cy="1829161"/>
          </a:xfrm>
          <a:custGeom>
            <a:avLst/>
            <a:gdLst/>
            <a:ahLst/>
            <a:cxnLst/>
            <a:rect r="r" b="b" t="t" l="l"/>
            <a:pathLst>
              <a:path h="1829161" w="1104148">
                <a:moveTo>
                  <a:pt x="0" y="0"/>
                </a:moveTo>
                <a:lnTo>
                  <a:pt x="1104148" y="0"/>
                </a:lnTo>
                <a:lnTo>
                  <a:pt x="1104148" y="1829160"/>
                </a:lnTo>
                <a:lnTo>
                  <a:pt x="0" y="1829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450598">
            <a:off x="16339856" y="3127869"/>
            <a:ext cx="743325" cy="2743818"/>
          </a:xfrm>
          <a:custGeom>
            <a:avLst/>
            <a:gdLst/>
            <a:ahLst/>
            <a:cxnLst/>
            <a:rect r="r" b="b" t="t" l="l"/>
            <a:pathLst>
              <a:path h="2743818" w="743325">
                <a:moveTo>
                  <a:pt x="0" y="0"/>
                </a:moveTo>
                <a:lnTo>
                  <a:pt x="743325" y="0"/>
                </a:lnTo>
                <a:lnTo>
                  <a:pt x="743325" y="2743818"/>
                </a:lnTo>
                <a:lnTo>
                  <a:pt x="0" y="2743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705262" y="3858847"/>
            <a:ext cx="229651" cy="229651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558467" y="4269523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2" y="0"/>
                </a:lnTo>
                <a:lnTo>
                  <a:pt x="238202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771795">
            <a:off x="717946" y="8803556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1" y="0"/>
                </a:lnTo>
                <a:lnTo>
                  <a:pt x="433711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63460" y="6430894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-874149">
            <a:off x="2072612" y="897413"/>
            <a:ext cx="498419" cy="262574"/>
            <a:chOff x="0" y="0"/>
            <a:chExt cx="1610360" cy="84836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907737" y="1484498"/>
            <a:ext cx="511826" cy="458783"/>
          </a:xfrm>
          <a:custGeom>
            <a:avLst/>
            <a:gdLst/>
            <a:ahLst/>
            <a:cxnLst/>
            <a:rect r="r" b="b" t="t" l="l"/>
            <a:pathLst>
              <a:path h="458783" w="511826">
                <a:moveTo>
                  <a:pt x="0" y="0"/>
                </a:moveTo>
                <a:lnTo>
                  <a:pt x="511826" y="0"/>
                </a:lnTo>
                <a:lnTo>
                  <a:pt x="511826" y="458782"/>
                </a:lnTo>
                <a:lnTo>
                  <a:pt x="0" y="458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7275074" y="5970988"/>
            <a:ext cx="229651" cy="229651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5391207" y="5143500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2" y="0"/>
                </a:lnTo>
                <a:lnTo>
                  <a:pt x="238202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771795">
            <a:off x="16785211" y="2124994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1" y="0"/>
                </a:lnTo>
                <a:lnTo>
                  <a:pt x="433711" y="411631"/>
                </a:lnTo>
                <a:lnTo>
                  <a:pt x="0" y="4116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6247457" y="746672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>
            <a:grpSpLocks noChangeAspect="true"/>
          </p:cNvGrpSpPr>
          <p:nvPr/>
        </p:nvGrpSpPr>
        <p:grpSpPr>
          <a:xfrm rot="-874149">
            <a:off x="17140690" y="9008664"/>
            <a:ext cx="498419" cy="262574"/>
            <a:chOff x="0" y="0"/>
            <a:chExt cx="1610360" cy="84836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37" id="37"/>
          <p:cNvSpPr/>
          <p:nvPr/>
        </p:nvSpPr>
        <p:spPr>
          <a:xfrm flipH="false" flipV="false" rot="0">
            <a:off x="14879380" y="3514890"/>
            <a:ext cx="511826" cy="458783"/>
          </a:xfrm>
          <a:custGeom>
            <a:avLst/>
            <a:gdLst/>
            <a:ahLst/>
            <a:cxnLst/>
            <a:rect r="r" b="b" t="t" l="l"/>
            <a:pathLst>
              <a:path h="458783" w="511826">
                <a:moveTo>
                  <a:pt x="0" y="0"/>
                </a:moveTo>
                <a:lnTo>
                  <a:pt x="511827" y="0"/>
                </a:lnTo>
                <a:lnTo>
                  <a:pt x="511827" y="458782"/>
                </a:lnTo>
                <a:lnTo>
                  <a:pt x="0" y="4587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840010" y="1776618"/>
            <a:ext cx="8794951" cy="6780401"/>
          </a:xfrm>
          <a:custGeom>
            <a:avLst/>
            <a:gdLst/>
            <a:ahLst/>
            <a:cxnLst/>
            <a:rect r="r" b="b" t="t" l="l"/>
            <a:pathLst>
              <a:path h="6780401" w="8794951">
                <a:moveTo>
                  <a:pt x="0" y="0"/>
                </a:moveTo>
                <a:lnTo>
                  <a:pt x="8794951" y="0"/>
                </a:lnTo>
                <a:lnTo>
                  <a:pt x="8794951" y="6780401"/>
                </a:lnTo>
                <a:lnTo>
                  <a:pt x="0" y="678040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Freeform 16" id="16"/>
          <p:cNvSpPr/>
          <p:nvPr/>
        </p:nvSpPr>
        <p:spPr>
          <a:xfrm flipH="false" flipV="false" rot="771677">
            <a:off x="13389293" y="5297170"/>
            <a:ext cx="4445598" cy="6318033"/>
          </a:xfrm>
          <a:custGeom>
            <a:avLst/>
            <a:gdLst/>
            <a:ahLst/>
            <a:cxnLst/>
            <a:rect r="r" b="b" t="t" l="l"/>
            <a:pathLst>
              <a:path h="6318033" w="4445598">
                <a:moveTo>
                  <a:pt x="0" y="0"/>
                </a:moveTo>
                <a:lnTo>
                  <a:pt x="4445597" y="0"/>
                </a:lnTo>
                <a:lnTo>
                  <a:pt x="4445597" y="6318033"/>
                </a:lnTo>
                <a:lnTo>
                  <a:pt x="0" y="6318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73501">
            <a:off x="11928939" y="428795"/>
            <a:ext cx="1911167" cy="3166089"/>
          </a:xfrm>
          <a:custGeom>
            <a:avLst/>
            <a:gdLst/>
            <a:ahLst/>
            <a:cxnLst/>
            <a:rect r="r" b="b" t="t" l="l"/>
            <a:pathLst>
              <a:path h="3166089" w="1911167">
                <a:moveTo>
                  <a:pt x="0" y="0"/>
                </a:moveTo>
                <a:lnTo>
                  <a:pt x="1911166" y="0"/>
                </a:lnTo>
                <a:lnTo>
                  <a:pt x="1911166" y="3166089"/>
                </a:lnTo>
                <a:lnTo>
                  <a:pt x="0" y="316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6816188">
            <a:off x="14692549" y="757774"/>
            <a:ext cx="3656175" cy="3543166"/>
          </a:xfrm>
          <a:custGeom>
            <a:avLst/>
            <a:gdLst/>
            <a:ahLst/>
            <a:cxnLst/>
            <a:rect r="r" b="b" t="t" l="l"/>
            <a:pathLst>
              <a:path h="3543166" w="3656175">
                <a:moveTo>
                  <a:pt x="0" y="0"/>
                </a:moveTo>
                <a:lnTo>
                  <a:pt x="3656175" y="0"/>
                </a:lnTo>
                <a:lnTo>
                  <a:pt x="3656175" y="3543166"/>
                </a:lnTo>
                <a:lnTo>
                  <a:pt x="0" y="35431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776812">
            <a:off x="11654327" y="4757458"/>
            <a:ext cx="1403466" cy="2756808"/>
          </a:xfrm>
          <a:custGeom>
            <a:avLst/>
            <a:gdLst/>
            <a:ahLst/>
            <a:cxnLst/>
            <a:rect r="r" b="b" t="t" l="l"/>
            <a:pathLst>
              <a:path h="2756808" w="1403466">
                <a:moveTo>
                  <a:pt x="0" y="0"/>
                </a:moveTo>
                <a:lnTo>
                  <a:pt x="1403466" y="0"/>
                </a:lnTo>
                <a:lnTo>
                  <a:pt x="1403466" y="2756809"/>
                </a:lnTo>
                <a:lnTo>
                  <a:pt x="0" y="2756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7144474" y="913874"/>
            <a:ext cx="229651" cy="229651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1561697" y="1893821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771795">
            <a:off x="17483208" y="9501083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407372" y="4274705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>
            <a:grpSpLocks noChangeAspect="true"/>
          </p:cNvGrpSpPr>
          <p:nvPr/>
        </p:nvGrpSpPr>
        <p:grpSpPr>
          <a:xfrm rot="-874149">
            <a:off x="13641867" y="5520507"/>
            <a:ext cx="498419" cy="262574"/>
            <a:chOff x="0" y="0"/>
            <a:chExt cx="1610360" cy="84836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7144474" y="4746486"/>
            <a:ext cx="229651" cy="229651"/>
            <a:chOff x="0" y="0"/>
            <a:chExt cx="6350000" cy="6350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2657002" y="9299018"/>
            <a:ext cx="455040" cy="407881"/>
          </a:xfrm>
          <a:custGeom>
            <a:avLst/>
            <a:gdLst/>
            <a:ahLst/>
            <a:cxnLst/>
            <a:rect r="r" b="b" t="t" l="l"/>
            <a:pathLst>
              <a:path h="407881" w="455040">
                <a:moveTo>
                  <a:pt x="0" y="0"/>
                </a:moveTo>
                <a:lnTo>
                  <a:pt x="455040" y="0"/>
                </a:lnTo>
                <a:lnTo>
                  <a:pt x="455040" y="407881"/>
                </a:lnTo>
                <a:lnTo>
                  <a:pt x="0" y="4078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3891077" y="741038"/>
            <a:ext cx="568596" cy="509669"/>
          </a:xfrm>
          <a:custGeom>
            <a:avLst/>
            <a:gdLst/>
            <a:ahLst/>
            <a:cxnLst/>
            <a:rect r="r" b="b" t="t" l="l"/>
            <a:pathLst>
              <a:path h="509669" w="568596">
                <a:moveTo>
                  <a:pt x="0" y="0"/>
                </a:moveTo>
                <a:lnTo>
                  <a:pt x="568596" y="0"/>
                </a:lnTo>
                <a:lnTo>
                  <a:pt x="568596" y="509669"/>
                </a:lnTo>
                <a:lnTo>
                  <a:pt x="0" y="50966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-9583335">
            <a:off x="11985075" y="8218500"/>
            <a:ext cx="498419" cy="262574"/>
            <a:chOff x="0" y="0"/>
            <a:chExt cx="1610360" cy="8483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455509" y="4409484"/>
            <a:ext cx="9088679" cy="195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46"/>
              </a:lnSpc>
            </a:pPr>
            <a:r>
              <a:rPr lang="en-US" sz="14100" spc="465">
                <a:solidFill>
                  <a:srgbClr val="00AD9C"/>
                </a:solidFill>
                <a:latin typeface="Marykate"/>
              </a:rPr>
              <a:t>SYMPTOMS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E65C7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Freeform 16" id="16"/>
          <p:cNvSpPr/>
          <p:nvPr/>
        </p:nvSpPr>
        <p:spPr>
          <a:xfrm flipH="false" flipV="false" rot="0">
            <a:off x="3035952" y="979272"/>
            <a:ext cx="4256348" cy="4164228"/>
          </a:xfrm>
          <a:custGeom>
            <a:avLst/>
            <a:gdLst/>
            <a:ahLst/>
            <a:cxnLst/>
            <a:rect r="r" b="b" t="t" l="l"/>
            <a:pathLst>
              <a:path h="4164228" w="4256348">
                <a:moveTo>
                  <a:pt x="0" y="0"/>
                </a:moveTo>
                <a:lnTo>
                  <a:pt x="4256349" y="0"/>
                </a:lnTo>
                <a:lnTo>
                  <a:pt x="4256349" y="4164228"/>
                </a:lnTo>
                <a:lnTo>
                  <a:pt x="0" y="4164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480" t="-32051" r="-53749" b="-28756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70894" y="5684203"/>
            <a:ext cx="5148854" cy="3330481"/>
          </a:xfrm>
          <a:custGeom>
            <a:avLst/>
            <a:gdLst/>
            <a:ahLst/>
            <a:cxnLst/>
            <a:rect r="r" b="b" t="t" l="l"/>
            <a:pathLst>
              <a:path h="3330481" w="5148854">
                <a:moveTo>
                  <a:pt x="0" y="0"/>
                </a:moveTo>
                <a:lnTo>
                  <a:pt x="5148854" y="0"/>
                </a:lnTo>
                <a:lnTo>
                  <a:pt x="5148854" y="3330481"/>
                </a:lnTo>
                <a:lnTo>
                  <a:pt x="0" y="3330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2340" r="0" b="-2755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144000" y="2936128"/>
            <a:ext cx="6028963" cy="231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Bloating</a:t>
            </a:r>
          </a:p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Diarrhea</a:t>
            </a:r>
          </a:p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Gas</a:t>
            </a:r>
          </a:p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Abdominal cramps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03786" y="1675970"/>
            <a:ext cx="5523981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99"/>
              </a:lnSpc>
            </a:pPr>
            <a:r>
              <a:rPr lang="en-US" sz="5499" spc="181">
                <a:solidFill>
                  <a:srgbClr val="00AD9C"/>
                </a:solidFill>
                <a:latin typeface="Marykate"/>
              </a:rPr>
              <a:t>GASTROINTESTINAL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93185" y="5436279"/>
            <a:ext cx="6028963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40"/>
              </a:lnSpc>
            </a:pPr>
            <a:r>
              <a:rPr lang="en-US" sz="5200" spc="171">
                <a:solidFill>
                  <a:srgbClr val="00AD9C"/>
                </a:solidFill>
                <a:latin typeface="Marykate"/>
              </a:rPr>
              <a:t>NON-GASTROINTESTINAL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15779" y="6687806"/>
            <a:ext cx="6028963" cy="1738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Headaches</a:t>
            </a:r>
          </a:p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Fatigue</a:t>
            </a:r>
          </a:p>
          <a:p>
            <a:pPr marL="803218" indent="-401609" lvl="1">
              <a:lnSpc>
                <a:spcPts val="4575"/>
              </a:lnSpc>
              <a:buFont typeface="Arial"/>
              <a:buChar char="•"/>
            </a:pPr>
            <a:r>
              <a:rPr lang="en-US" sz="3720">
                <a:solidFill>
                  <a:srgbClr val="003933"/>
                </a:solidFill>
                <a:latin typeface="Dosis Bold"/>
              </a:rPr>
              <a:t>joint pain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73401" y="1463563"/>
            <a:ext cx="2697493" cy="148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00"/>
              </a:lnSpc>
            </a:pPr>
            <a:r>
              <a:rPr lang="en-US" sz="11100" spc="555">
                <a:solidFill>
                  <a:srgbClr val="003933"/>
                </a:solidFill>
                <a:latin typeface="Marykate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93529" y="5213453"/>
            <a:ext cx="1600795" cy="1482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00"/>
              </a:lnSpc>
            </a:pPr>
            <a:r>
              <a:rPr lang="en-US" sz="11100" spc="188">
                <a:solidFill>
                  <a:srgbClr val="003933"/>
                </a:solidFill>
                <a:latin typeface="Marykate"/>
              </a:rPr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1455509" y="5253276"/>
            <a:ext cx="11347879" cy="3851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46"/>
              </a:lnSpc>
            </a:pPr>
            <a:r>
              <a:rPr lang="en-US" sz="14100">
                <a:solidFill>
                  <a:srgbClr val="00AD9C"/>
                </a:solidFill>
                <a:latin typeface="Marykate"/>
              </a:rPr>
              <a:t>NUTITIONAL MANAGEMENT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771677">
            <a:off x="13389293" y="5297170"/>
            <a:ext cx="4445598" cy="6318033"/>
          </a:xfrm>
          <a:custGeom>
            <a:avLst/>
            <a:gdLst/>
            <a:ahLst/>
            <a:cxnLst/>
            <a:rect r="r" b="b" t="t" l="l"/>
            <a:pathLst>
              <a:path h="6318033" w="4445598">
                <a:moveTo>
                  <a:pt x="0" y="0"/>
                </a:moveTo>
                <a:lnTo>
                  <a:pt x="4445597" y="0"/>
                </a:lnTo>
                <a:lnTo>
                  <a:pt x="4445597" y="6318033"/>
                </a:lnTo>
                <a:lnTo>
                  <a:pt x="0" y="6318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873501">
            <a:off x="11928939" y="930411"/>
            <a:ext cx="1911167" cy="3166089"/>
          </a:xfrm>
          <a:custGeom>
            <a:avLst/>
            <a:gdLst/>
            <a:ahLst/>
            <a:cxnLst/>
            <a:rect r="r" b="b" t="t" l="l"/>
            <a:pathLst>
              <a:path h="3166089" w="1911167">
                <a:moveTo>
                  <a:pt x="0" y="0"/>
                </a:moveTo>
                <a:lnTo>
                  <a:pt x="1911166" y="0"/>
                </a:lnTo>
                <a:lnTo>
                  <a:pt x="1911166" y="3166089"/>
                </a:lnTo>
                <a:lnTo>
                  <a:pt x="0" y="31660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6816188">
            <a:off x="14734598" y="987425"/>
            <a:ext cx="3656175" cy="3543166"/>
          </a:xfrm>
          <a:custGeom>
            <a:avLst/>
            <a:gdLst/>
            <a:ahLst/>
            <a:cxnLst/>
            <a:rect r="r" b="b" t="t" l="l"/>
            <a:pathLst>
              <a:path h="3543166" w="3656175">
                <a:moveTo>
                  <a:pt x="0" y="0"/>
                </a:moveTo>
                <a:lnTo>
                  <a:pt x="3656175" y="0"/>
                </a:lnTo>
                <a:lnTo>
                  <a:pt x="3656175" y="3543166"/>
                </a:lnTo>
                <a:lnTo>
                  <a:pt x="0" y="35431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776812">
            <a:off x="11654327" y="4757458"/>
            <a:ext cx="1403466" cy="2756808"/>
          </a:xfrm>
          <a:custGeom>
            <a:avLst/>
            <a:gdLst/>
            <a:ahLst/>
            <a:cxnLst/>
            <a:rect r="r" b="b" t="t" l="l"/>
            <a:pathLst>
              <a:path h="2756808" w="1403466">
                <a:moveTo>
                  <a:pt x="0" y="0"/>
                </a:moveTo>
                <a:lnTo>
                  <a:pt x="1403466" y="0"/>
                </a:lnTo>
                <a:lnTo>
                  <a:pt x="1403466" y="2756809"/>
                </a:lnTo>
                <a:lnTo>
                  <a:pt x="0" y="2756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7259300" y="626213"/>
            <a:ext cx="229651" cy="229651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1561697" y="1893821"/>
            <a:ext cx="238202" cy="236037"/>
          </a:xfrm>
          <a:custGeom>
            <a:avLst/>
            <a:gdLst/>
            <a:ahLst/>
            <a:cxnLst/>
            <a:rect r="r" b="b" t="t" l="l"/>
            <a:pathLst>
              <a:path h="236037" w="238202">
                <a:moveTo>
                  <a:pt x="0" y="0"/>
                </a:moveTo>
                <a:lnTo>
                  <a:pt x="238203" y="0"/>
                </a:lnTo>
                <a:lnTo>
                  <a:pt x="238203" y="236037"/>
                </a:lnTo>
                <a:lnTo>
                  <a:pt x="0" y="2360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71795">
            <a:off x="17483208" y="9501083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407372" y="4274705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1" y="0"/>
                </a:lnTo>
                <a:lnTo>
                  <a:pt x="464061" y="471781"/>
                </a:lnTo>
                <a:lnTo>
                  <a:pt x="0" y="4717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-874149">
            <a:off x="13641867" y="5520507"/>
            <a:ext cx="498419" cy="262574"/>
            <a:chOff x="0" y="0"/>
            <a:chExt cx="1610360" cy="84836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7442831" y="4913849"/>
            <a:ext cx="229651" cy="229651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12657002" y="9299018"/>
            <a:ext cx="455040" cy="407881"/>
          </a:xfrm>
          <a:custGeom>
            <a:avLst/>
            <a:gdLst/>
            <a:ahLst/>
            <a:cxnLst/>
            <a:rect r="r" b="b" t="t" l="l"/>
            <a:pathLst>
              <a:path h="407881" w="455040">
                <a:moveTo>
                  <a:pt x="0" y="0"/>
                </a:moveTo>
                <a:lnTo>
                  <a:pt x="455040" y="0"/>
                </a:lnTo>
                <a:lnTo>
                  <a:pt x="455040" y="407881"/>
                </a:lnTo>
                <a:lnTo>
                  <a:pt x="0" y="4078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891077" y="741038"/>
            <a:ext cx="568596" cy="509669"/>
          </a:xfrm>
          <a:custGeom>
            <a:avLst/>
            <a:gdLst/>
            <a:ahLst/>
            <a:cxnLst/>
            <a:rect r="r" b="b" t="t" l="l"/>
            <a:pathLst>
              <a:path h="509669" w="568596">
                <a:moveTo>
                  <a:pt x="0" y="0"/>
                </a:moveTo>
                <a:lnTo>
                  <a:pt x="568596" y="0"/>
                </a:lnTo>
                <a:lnTo>
                  <a:pt x="568596" y="509669"/>
                </a:lnTo>
                <a:lnTo>
                  <a:pt x="0" y="5096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2" id="32"/>
          <p:cNvGrpSpPr>
            <a:grpSpLocks noChangeAspect="true"/>
          </p:cNvGrpSpPr>
          <p:nvPr/>
        </p:nvGrpSpPr>
        <p:grpSpPr>
          <a:xfrm rot="-9583335">
            <a:off x="11985075" y="8218500"/>
            <a:ext cx="498419" cy="262574"/>
            <a:chOff x="0" y="0"/>
            <a:chExt cx="1610360" cy="8483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1794000" y="7336095"/>
            <a:ext cx="9445070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1"/>
              </a:lnSpc>
            </a:pPr>
            <a:r>
              <a:rPr lang="en-US" sz="3831" spc="149">
                <a:solidFill>
                  <a:srgbClr val="F2BC2A"/>
                </a:solidFill>
                <a:latin typeface="Marykate"/>
              </a:rPr>
              <a:t>3. LACTOSE FREE ALTERNATIVES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94000" y="7929157"/>
            <a:ext cx="11682452" cy="931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8"/>
              </a:lnSpc>
            </a:pPr>
            <a:r>
              <a:rPr lang="en-US" sz="3014">
                <a:solidFill>
                  <a:srgbClr val="003933"/>
                </a:solidFill>
                <a:latin typeface="Dosis Semi-Bold"/>
              </a:rPr>
              <a:t>Lactose free- dairy products or plant-based alternatives like almond or soy mill can be given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94000" y="3214810"/>
            <a:ext cx="9247664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7155" indent="-413578" lvl="1">
              <a:lnSpc>
                <a:spcPts val="3831"/>
              </a:lnSpc>
              <a:buFont typeface="Arial"/>
              <a:buChar char="•"/>
            </a:pPr>
            <a:r>
              <a:rPr lang="en-US" sz="3831" spc="149">
                <a:solidFill>
                  <a:srgbClr val="D15353"/>
                </a:solidFill>
                <a:latin typeface="Marykate"/>
              </a:rPr>
              <a:t>DIET MODIFICATION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94000" y="5290707"/>
            <a:ext cx="9445070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1"/>
              </a:lnSpc>
            </a:pPr>
            <a:r>
              <a:rPr lang="en-US" sz="3831" spc="149">
                <a:solidFill>
                  <a:srgbClr val="72A67A"/>
                </a:solidFill>
                <a:latin typeface="Marykate"/>
              </a:rPr>
              <a:t> 2. LACTASE SUPPLEMENTS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94000" y="3820580"/>
            <a:ext cx="11249332" cy="46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8"/>
              </a:lnSpc>
            </a:pPr>
            <a:r>
              <a:rPr lang="en-US" sz="3014">
                <a:solidFill>
                  <a:srgbClr val="003933"/>
                </a:solidFill>
                <a:latin typeface="Dosis Semi-Bold"/>
              </a:rPr>
              <a:t>Avoid or limit foods high in lactose, such as milk, cheese, and yogurt.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94000" y="5898558"/>
            <a:ext cx="11682452" cy="46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8"/>
              </a:lnSpc>
            </a:pPr>
            <a:r>
              <a:rPr lang="en-US" sz="3014">
                <a:solidFill>
                  <a:srgbClr val="003933"/>
                </a:solidFill>
                <a:latin typeface="Dosis Semi-Bold"/>
              </a:rPr>
              <a:t>Lactase enzyme supplements can help some people digest lactose.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455602">
            <a:off x="14956784" y="6926258"/>
            <a:ext cx="2417342" cy="2890300"/>
          </a:xfrm>
          <a:custGeom>
            <a:avLst/>
            <a:gdLst/>
            <a:ahLst/>
            <a:cxnLst/>
            <a:rect r="r" b="b" t="t" l="l"/>
            <a:pathLst>
              <a:path h="2890300" w="2417342">
                <a:moveTo>
                  <a:pt x="0" y="0"/>
                </a:moveTo>
                <a:lnTo>
                  <a:pt x="2417342" y="0"/>
                </a:lnTo>
                <a:lnTo>
                  <a:pt x="2417342" y="2890299"/>
                </a:lnTo>
                <a:lnTo>
                  <a:pt x="0" y="2890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481781" y="403670"/>
            <a:ext cx="3291986" cy="3214175"/>
          </a:xfrm>
          <a:custGeom>
            <a:avLst/>
            <a:gdLst/>
            <a:ahLst/>
            <a:cxnLst/>
            <a:rect r="r" b="b" t="t" l="l"/>
            <a:pathLst>
              <a:path h="3214175" w="3291986">
                <a:moveTo>
                  <a:pt x="0" y="0"/>
                </a:moveTo>
                <a:lnTo>
                  <a:pt x="3291986" y="0"/>
                </a:lnTo>
                <a:lnTo>
                  <a:pt x="3291986" y="3214176"/>
                </a:lnTo>
                <a:lnTo>
                  <a:pt x="0" y="3214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7324840" y="3740747"/>
            <a:ext cx="229651" cy="229651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B5DB"/>
            </a:solidFill>
          </p:spPr>
        </p:sp>
      </p:grpSp>
      <p:sp>
        <p:nvSpPr>
          <p:cNvPr name="Freeform 26" id="26"/>
          <p:cNvSpPr/>
          <p:nvPr/>
        </p:nvSpPr>
        <p:spPr>
          <a:xfrm flipH="false" flipV="false" rot="-771795">
            <a:off x="16625815" y="4778812"/>
            <a:ext cx="433712" cy="411632"/>
          </a:xfrm>
          <a:custGeom>
            <a:avLst/>
            <a:gdLst/>
            <a:ahLst/>
            <a:cxnLst/>
            <a:rect r="r" b="b" t="t" l="l"/>
            <a:pathLst>
              <a:path h="411632" w="433712">
                <a:moveTo>
                  <a:pt x="0" y="0"/>
                </a:moveTo>
                <a:lnTo>
                  <a:pt x="433712" y="0"/>
                </a:lnTo>
                <a:lnTo>
                  <a:pt x="433712" y="411632"/>
                </a:lnTo>
                <a:lnTo>
                  <a:pt x="0" y="411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148820" y="4146826"/>
            <a:ext cx="464062" cy="471782"/>
          </a:xfrm>
          <a:custGeom>
            <a:avLst/>
            <a:gdLst/>
            <a:ahLst/>
            <a:cxnLst/>
            <a:rect r="r" b="b" t="t" l="l"/>
            <a:pathLst>
              <a:path h="471782" w="464062">
                <a:moveTo>
                  <a:pt x="0" y="0"/>
                </a:moveTo>
                <a:lnTo>
                  <a:pt x="464062" y="0"/>
                </a:lnTo>
                <a:lnTo>
                  <a:pt x="464062" y="471782"/>
                </a:lnTo>
                <a:lnTo>
                  <a:pt x="0" y="471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>
            <a:grpSpLocks noChangeAspect="true"/>
          </p:cNvGrpSpPr>
          <p:nvPr/>
        </p:nvGrpSpPr>
        <p:grpSpPr>
          <a:xfrm rot="-874149">
            <a:off x="17124916" y="6139655"/>
            <a:ext cx="498419" cy="262574"/>
            <a:chOff x="0" y="0"/>
            <a:chExt cx="1610360" cy="84836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2BC2A"/>
            </a:solidFill>
          </p:spPr>
        </p:sp>
      </p:grpSp>
      <p:sp>
        <p:nvSpPr>
          <p:cNvPr name="Freeform 30" id="30"/>
          <p:cNvSpPr/>
          <p:nvPr/>
        </p:nvSpPr>
        <p:spPr>
          <a:xfrm flipH="false" flipV="false" rot="0">
            <a:off x="15612882" y="5908083"/>
            <a:ext cx="511826" cy="458783"/>
          </a:xfrm>
          <a:custGeom>
            <a:avLst/>
            <a:gdLst/>
            <a:ahLst/>
            <a:cxnLst/>
            <a:rect r="r" b="b" t="t" l="l"/>
            <a:pathLst>
              <a:path h="458783" w="511826">
                <a:moveTo>
                  <a:pt x="0" y="0"/>
                </a:moveTo>
                <a:lnTo>
                  <a:pt x="511827" y="0"/>
                </a:lnTo>
                <a:lnTo>
                  <a:pt x="511827" y="458783"/>
                </a:lnTo>
                <a:lnTo>
                  <a:pt x="0" y="458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9222" t="0" r="-922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69488" y="-836544"/>
            <a:ext cx="20086371" cy="12006726"/>
            <a:chOff x="0" y="0"/>
            <a:chExt cx="26781829" cy="1600896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394920"/>
              <a:ext cx="1900244" cy="15205129"/>
              <a:chOff x="0" y="0"/>
              <a:chExt cx="356429" cy="28520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24881585" y="394920"/>
              <a:ext cx="1900244" cy="15205129"/>
              <a:chOff x="0" y="0"/>
              <a:chExt cx="356429" cy="28520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56429" cy="2852028"/>
              </a:xfrm>
              <a:custGeom>
                <a:avLst/>
                <a:gdLst/>
                <a:ahLst/>
                <a:cxnLst/>
                <a:rect r="r" b="b" t="t" l="l"/>
                <a:pathLst>
                  <a:path h="2852028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2852028"/>
                    </a:lnTo>
                    <a:lnTo>
                      <a:pt x="0" y="2852028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5400000">
              <a:off x="12801106" y="-11850985"/>
              <a:ext cx="1900244" cy="25602213"/>
              <a:chOff x="0" y="0"/>
              <a:chExt cx="356429" cy="480221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5400000">
              <a:off x="12656286" y="2257740"/>
              <a:ext cx="1900244" cy="25602213"/>
              <a:chOff x="0" y="0"/>
              <a:chExt cx="356429" cy="480221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56429" cy="4802210"/>
              </a:xfrm>
              <a:custGeom>
                <a:avLst/>
                <a:gdLst/>
                <a:ahLst/>
                <a:cxnLst/>
                <a:rect r="r" b="b" t="t" l="l"/>
                <a:pathLst>
                  <a:path h="4802210" w="356429">
                    <a:moveTo>
                      <a:pt x="0" y="0"/>
                    </a:moveTo>
                    <a:lnTo>
                      <a:pt x="356429" y="0"/>
                    </a:lnTo>
                    <a:lnTo>
                      <a:pt x="356429" y="4802210"/>
                    </a:lnTo>
                    <a:lnTo>
                      <a:pt x="0" y="4802210"/>
                    </a:lnTo>
                    <a:close/>
                  </a:path>
                </a:pathLst>
              </a:custGeom>
              <a:solidFill>
                <a:srgbClr val="1AB5D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anchor="ctr" rtlCol="false" tIns="53498" lIns="53498" bIns="53498" rIns="53498"/>
              <a:lstStyle/>
              <a:p>
                <a:pPr algn="ctr">
                  <a:lnSpc>
                    <a:spcPts val="2801"/>
                  </a:lnSpc>
                </a:pPr>
              </a:p>
            </p:txBody>
          </p:sp>
        </p:grpSp>
      </p:grpSp>
      <p:sp>
        <p:nvSpPr>
          <p:cNvPr name="TextBox 16" id="16"/>
          <p:cNvSpPr txBox="true"/>
          <p:nvPr/>
        </p:nvSpPr>
        <p:spPr>
          <a:xfrm rot="0">
            <a:off x="1794000" y="3214810"/>
            <a:ext cx="9247664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1"/>
              </a:lnSpc>
            </a:pPr>
            <a:r>
              <a:rPr lang="en-US" sz="3831" spc="149">
                <a:solidFill>
                  <a:srgbClr val="D15353"/>
                </a:solidFill>
                <a:latin typeface="Marykate"/>
              </a:rPr>
              <a:t>4. GRADUAL INTRODUCTION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94000" y="3820580"/>
            <a:ext cx="11249332" cy="987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4"/>
              </a:lnSpc>
            </a:pPr>
            <a:r>
              <a:rPr lang="en-US" sz="3214">
                <a:solidFill>
                  <a:srgbClr val="003933"/>
                </a:solidFill>
                <a:latin typeface="Dosis Semi-Bold"/>
              </a:rPr>
              <a:t>Some can tolerate small amount of lactose, so gradual reintroduction of dairy may be possible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94000" y="5290707"/>
            <a:ext cx="9445070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1"/>
              </a:lnSpc>
            </a:pPr>
            <a:r>
              <a:rPr lang="en-US" sz="3831" spc="149">
                <a:solidFill>
                  <a:srgbClr val="72A67A"/>
                </a:solidFill>
                <a:latin typeface="Marykate"/>
              </a:rPr>
              <a:t>5. CALCIUM AND VITAMIN 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94000" y="5898558"/>
            <a:ext cx="11682452" cy="931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8"/>
              </a:lnSpc>
            </a:pPr>
            <a:r>
              <a:rPr lang="en-US" sz="3014">
                <a:solidFill>
                  <a:srgbClr val="003933"/>
                </a:solidFill>
                <a:latin typeface="Dosis Semi-Bold"/>
              </a:rPr>
              <a:t>Ensure adequate intake of these nutrients through non-dairy sources or supplements.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94000" y="7336095"/>
            <a:ext cx="9445070" cy="525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1"/>
              </a:lnSpc>
            </a:pPr>
            <a:r>
              <a:rPr lang="en-US" sz="3831" spc="149">
                <a:solidFill>
                  <a:srgbClr val="F2BC2A"/>
                </a:solidFill>
                <a:latin typeface="Marykate"/>
              </a:rPr>
              <a:t>6. PREBIOTICS AND PROBIOTICS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94000" y="7929157"/>
            <a:ext cx="11682452" cy="46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08"/>
              </a:lnSpc>
            </a:pPr>
            <a:r>
              <a:rPr lang="en-US" sz="3014">
                <a:solidFill>
                  <a:srgbClr val="003933"/>
                </a:solidFill>
                <a:latin typeface="Dosis Semi-Bold"/>
              </a:rPr>
              <a:t>Both Prebiotics and Probiotics helps in the digestion of lactose in the body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DAFwlnrwecs</dc:identifier>
  <dcterms:modified xsi:type="dcterms:W3CDTF">2011-08-01T06:04:30Z</dcterms:modified>
  <cp:revision>1</cp:revision>
  <dc:title>Lactose intolerance is a digestive disorder where the body cannot properly digest lactose,a sugar found in milk and dairy products</dc:title>
</cp:coreProperties>
</file>