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474" r:id="rId3"/>
    <p:sldId id="475" r:id="rId4"/>
    <p:sldId id="258" r:id="rId5"/>
    <p:sldId id="436" r:id="rId6"/>
    <p:sldId id="437" r:id="rId7"/>
    <p:sldId id="438" r:id="rId8"/>
    <p:sldId id="439" r:id="rId9"/>
    <p:sldId id="440" r:id="rId10"/>
    <p:sldId id="473" r:id="rId11"/>
    <p:sldId id="260" r:id="rId12"/>
    <p:sldId id="261" r:id="rId13"/>
    <p:sldId id="262" r:id="rId14"/>
    <p:sldId id="476" r:id="rId15"/>
    <p:sldId id="263" r:id="rId16"/>
    <p:sldId id="478" r:id="rId17"/>
    <p:sldId id="264" r:id="rId18"/>
    <p:sldId id="477" r:id="rId19"/>
    <p:sldId id="408" r:id="rId20"/>
    <p:sldId id="479" r:id="rId21"/>
    <p:sldId id="441" r:id="rId22"/>
    <p:sldId id="442" r:id="rId23"/>
    <p:sldId id="480" r:id="rId24"/>
    <p:sldId id="4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66"/>
    <a:srgbClr val="FFFF00"/>
    <a:srgbClr val="FF3300"/>
    <a:srgbClr val="0000FF"/>
    <a:srgbClr val="000000"/>
    <a:srgbClr val="A50021"/>
    <a:srgbClr val="FF99FF"/>
    <a:srgbClr val="7E748C"/>
    <a:srgbClr val="FFFF66"/>
    <a:srgbClr val="4917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8" autoAdjust="0"/>
    <p:restoredTop sz="94761" autoAdjust="0"/>
  </p:normalViewPr>
  <p:slideViewPr>
    <p:cSldViewPr>
      <p:cViewPr varScale="1">
        <p:scale>
          <a:sx n="82" d="100"/>
          <a:sy n="82" d="100"/>
        </p:scale>
        <p:origin x="-1603" y="-91"/>
      </p:cViewPr>
      <p:guideLst>
        <p:guide orient="horz" pos="2160"/>
        <p:guide pos="2880"/>
      </p:guideLst>
    </p:cSldViewPr>
  </p:slideViewPr>
  <p:outlineViewPr>
    <p:cViewPr>
      <p:scale>
        <a:sx n="33" d="100"/>
        <a:sy n="33" d="100"/>
      </p:scale>
      <p:origin x="0" y="766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15FDF-8FC5-4938-8A80-51A0607E87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F206103-4D3F-4137-83AD-79D0AE4B6F21}" type="pres">
      <dgm:prSet presAssocID="{74B15FDF-8FC5-4938-8A80-51A0607E87F3}" presName="Name0" presStyleCnt="0">
        <dgm:presLayoutVars>
          <dgm:dir/>
          <dgm:animLvl val="lvl"/>
          <dgm:resizeHandles val="exact"/>
        </dgm:presLayoutVars>
      </dgm:prSet>
      <dgm:spPr/>
      <dgm:t>
        <a:bodyPr/>
        <a:lstStyle/>
        <a:p>
          <a:endParaRPr lang="en-US"/>
        </a:p>
      </dgm:t>
    </dgm:pt>
  </dgm:ptLst>
  <dgm:cxnLst>
    <dgm:cxn modelId="{6DEB5DE2-BA8B-4DA6-A67D-D56094565159}" type="presOf" srcId="{74B15FDF-8FC5-4938-8A80-51A0607E87F3}" destId="{CF206103-4D3F-4137-83AD-79D0AE4B6F21}"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B56E30-1E3C-4461-8713-31E83DAE5CDA}" type="datetimeFigureOut">
              <a:rPr lang="en-US" smtClean="0"/>
              <a:pPr/>
              <a:t>10/20/2023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4DFFB-B008-4466-8674-75F9E9C1AE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3892902791"/>
      </p:ext>
    </p:extLst>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4090298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8163402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412585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368063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59513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314841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736307412"/>
      </p:ext>
    </p:extLst>
  </p:cSld>
  <p:clrMapOvr>
    <a:masterClrMapping/>
  </p:clrMapOvr>
  <p:transition spd="slow">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382854602"/>
      </p:ext>
    </p:extLst>
  </p:cSld>
  <p:clrMapOvr>
    <a:masterClrMapping/>
  </p:clrMapOvr>
  <p:transition spd="slow">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3810656092"/>
      </p:ext>
    </p:extLst>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1905493401"/>
      </p:ext>
    </p:extLst>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494192472"/>
      </p:ext>
    </p:extLst>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588483157"/>
      </p:ext>
    </p:extLst>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257765857"/>
      </p:ext>
    </p:extLst>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809543854"/>
      </p:ext>
    </p:extLst>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2416475413"/>
      </p:ext>
    </p:extLst>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E2E450-45E6-4F27-A787-763F2DB771F1}" type="datetimeFigureOut">
              <a:rPr lang="en-US" smtClean="0"/>
              <a:pPr/>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3377139870"/>
      </p:ext>
    </p:extLst>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E2E450-45E6-4F27-A787-763F2DB771F1}" type="datetimeFigureOut">
              <a:rPr lang="en-US" smtClean="0"/>
              <a:pPr/>
              <a:t>10/20/2023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B43263B-0C40-40A7-8770-1187AFE79ECF}" type="slidenum">
              <a:rPr lang="en-US" smtClean="0"/>
              <a:pPr/>
              <a:t>‹#›</a:t>
            </a:fld>
            <a:endParaRPr lang="en-US"/>
          </a:p>
        </p:txBody>
      </p:sp>
    </p:spTree>
    <p:extLst>
      <p:ext uri="{BB962C8B-B14F-4D97-AF65-F5344CB8AC3E}">
        <p14:creationId xmlns:p14="http://schemas.microsoft.com/office/powerpoint/2010/main" xmlns="" val="165423283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ransition spd="slow">
    <p:dissolve/>
  </p:transition>
  <p:timing>
    <p:tnLst>
      <p:par>
        <p:cTn id="1" dur="indefinite" restart="never" nodeType="tmRoot"/>
      </p:par>
    </p:tnLst>
  </p:timing>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2209800"/>
          </a:xfrm>
          <a:noFill/>
          <a:ln>
            <a:solidFill>
              <a:schemeClr val="accent2">
                <a:lumMod val="60000"/>
                <a:lumOff val="40000"/>
              </a:schemeClr>
            </a:solidFill>
          </a:ln>
          <a:effectLst>
            <a:innerShdw blurRad="63500" dist="50800" dir="16200000">
              <a:prstClr val="black">
                <a:alpha val="50000"/>
              </a:prstClr>
            </a:innerShdw>
          </a:effectLst>
        </p:spPr>
        <p:txBody>
          <a:bodyPr>
            <a:normAutofit/>
          </a:bodyPr>
          <a:lstStyle/>
          <a:p>
            <a:r>
              <a:rPr lang="en-US" sz="8000" b="1" i="1" cap="all" dirty="0" smtClean="0">
                <a:ln w="3175" cmpd="sng">
                  <a:solidFill>
                    <a:schemeClr val="accent4">
                      <a:shade val="50000"/>
                      <a:satMod val="120000"/>
                    </a:schemeClr>
                  </a:solidFill>
                  <a:prstDash val="solid"/>
                </a:ln>
                <a:solidFill>
                  <a:srgbClr val="FF0000"/>
                </a:solidFill>
                <a:effectLst>
                  <a:outerShdw blurRad="50800" dist="50800" dir="5400000" algn="ctr" rotWithShape="0">
                    <a:srgbClr val="000000">
                      <a:alpha val="71000"/>
                    </a:srgbClr>
                  </a:outerShdw>
                  <a:reflection blurRad="12700" stA="28000" endPos="45000" dist="1000" dir="5400000" sy="-100000" algn="bl" rotWithShape="0"/>
                </a:effectLst>
              </a:rPr>
              <a:t>WELCOMES</a:t>
            </a:r>
            <a:endParaRPr lang="en-US" sz="11500" b="1" cap="all" dirty="0">
              <a:ln w="3175" cmpd="sng">
                <a:solidFill>
                  <a:schemeClr val="accent4">
                    <a:shade val="50000"/>
                    <a:satMod val="120000"/>
                  </a:schemeClr>
                </a:solidFill>
                <a:prstDash val="solid"/>
              </a:ln>
              <a:solidFill>
                <a:srgbClr val="0000FF"/>
              </a:solidFill>
              <a:effectLst>
                <a:outerShdw blurRad="50800" dist="50800" dir="5400000" algn="ctr" rotWithShape="0">
                  <a:srgbClr val="000000">
                    <a:alpha val="71000"/>
                  </a:srgbClr>
                </a:outerShdw>
              </a:effectLst>
            </a:endParaRPr>
          </a:p>
        </p:txBody>
      </p:sp>
      <p:sp>
        <p:nvSpPr>
          <p:cNvPr id="3" name="Subtitle 2"/>
          <p:cNvSpPr>
            <a:spLocks noGrp="1"/>
          </p:cNvSpPr>
          <p:nvPr>
            <p:ph type="subTitle" idx="1"/>
          </p:nvPr>
        </p:nvSpPr>
        <p:spPr>
          <a:xfrm>
            <a:off x="152400" y="2438400"/>
            <a:ext cx="8839200" cy="4267200"/>
          </a:xfrm>
          <a:blipFill>
            <a:blip r:embed="rId2"/>
            <a:stretch>
              <a:fillRect/>
            </a:stretch>
          </a:blipFill>
          <a:ln>
            <a:solidFill>
              <a:schemeClr val="accent2">
                <a:lumMod val="60000"/>
                <a:lumOff val="40000"/>
              </a:schemeClr>
            </a:solidFill>
          </a:ln>
          <a:effectLst>
            <a:outerShdw blurRad="50800" dist="38100" dir="2700000" algn="tl" rotWithShape="0">
              <a:prstClr val="black">
                <a:alpha val="40000"/>
              </a:prstClr>
            </a:outerShdw>
          </a:effectLst>
        </p:spPr>
        <p:style>
          <a:lnRef idx="0">
            <a:scrgbClr r="0" g="0" b="0"/>
          </a:lnRef>
          <a:fillRef idx="1003">
            <a:schemeClr val="dk1"/>
          </a:fillRef>
          <a:effectRef idx="0">
            <a:scrgbClr r="0" g="0" b="0"/>
          </a:effectRef>
          <a:fontRef idx="major"/>
        </p:style>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sz="6000" b="1" dirty="0" smtClean="0">
              <a:ln/>
              <a:solidFill>
                <a:srgbClr val="0000FF"/>
              </a:solidFill>
            </a:endParaRPr>
          </a:p>
          <a:p>
            <a:endParaRPr lang="en-US" sz="6000" b="1" dirty="0" smtClean="0">
              <a:ln/>
              <a:solidFill>
                <a:srgbClr val="0000FF"/>
              </a:solidFill>
            </a:endParaRPr>
          </a:p>
          <a:p>
            <a:pPr algn="r"/>
            <a:endParaRPr lang="en-US" sz="6000" b="1" dirty="0" smtClean="0">
              <a:solidFill>
                <a:srgbClr val="0000FF"/>
              </a:solidFill>
              <a:effectLst>
                <a:outerShdw blurRad="50800" dist="50800" dir="5400000" algn="ctr" rotWithShape="0">
                  <a:srgbClr val="000000">
                    <a:alpha val="71000"/>
                  </a:srgbClr>
                </a:outerShdw>
              </a:effectLst>
            </a:endParaRPr>
          </a:p>
          <a:p>
            <a:pPr algn="r"/>
            <a:r>
              <a:rPr lang="en-US" sz="6000" b="1" dirty="0" smtClean="0">
                <a:solidFill>
                  <a:srgbClr val="0000FF"/>
                </a:solidFill>
                <a:effectLst>
                  <a:outerShdw blurRad="50800" dist="50800" dir="5400000" algn="ctr" rotWithShape="0">
                    <a:srgbClr val="000000">
                      <a:alpha val="71000"/>
                    </a:srgbClr>
                  </a:outerShdw>
                </a:effectLst>
              </a:rPr>
              <a:t>EVERYBODY</a:t>
            </a:r>
            <a:endParaRPr lang="en-US" sz="6000" b="1" dirty="0">
              <a:ln/>
              <a:solidFill>
                <a:srgbClr val="0000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down)">
                                      <p:cBhvr>
                                        <p:cTn id="14" dur="2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3" grpI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4" name="Rectangle 6"/>
          <p:cNvSpPr>
            <a:spLocks noChangeArrowheads="1"/>
          </p:cNvSpPr>
          <p:nvPr/>
        </p:nvSpPr>
        <p:spPr bwMode="auto">
          <a:xfrm>
            <a:off x="228600" y="5260776"/>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35527" y="936516"/>
            <a:ext cx="8686800" cy="5262979"/>
          </a:xfrm>
          <a:prstGeom prst="rect">
            <a:avLst/>
          </a:prstGeom>
        </p:spPr>
        <p:txBody>
          <a:bodyPr wrap="square">
            <a:spAutoFit/>
          </a:bodyPr>
          <a:lstStyle/>
          <a:p>
            <a:r>
              <a:rPr lang="en-US" sz="2400" b="1" dirty="0">
                <a:solidFill>
                  <a:srgbClr val="FFFF00"/>
                </a:solidFill>
              </a:rPr>
              <a:t>The major components of effective teaching are as follows </a:t>
            </a:r>
            <a:endParaRPr lang="en-US" sz="2400" b="1" dirty="0" smtClean="0">
              <a:solidFill>
                <a:srgbClr val="FFFF00"/>
              </a:solidFill>
            </a:endParaRPr>
          </a:p>
          <a:p>
            <a:endParaRPr lang="en-US" sz="2400" b="1" dirty="0"/>
          </a:p>
          <a:p>
            <a:endParaRPr lang="en-IN" sz="2400" dirty="0"/>
          </a:p>
          <a:p>
            <a:r>
              <a:rPr lang="en-US" sz="2400" b="1" dirty="0" smtClean="0"/>
              <a:t>1. Concept </a:t>
            </a:r>
            <a:r>
              <a:rPr lang="en-US" sz="2400" b="1" dirty="0"/>
              <a:t>of teaching </a:t>
            </a:r>
            <a:endParaRPr lang="en-IN" sz="2400" dirty="0"/>
          </a:p>
          <a:p>
            <a:pPr lvl="0"/>
            <a:r>
              <a:rPr lang="en-US" sz="2400" b="1" dirty="0" smtClean="0"/>
              <a:t>2. Concept </a:t>
            </a:r>
            <a:r>
              <a:rPr lang="en-US" sz="2400" b="1" dirty="0"/>
              <a:t>of teacher behavior  </a:t>
            </a:r>
            <a:endParaRPr lang="en-IN" sz="2400" dirty="0"/>
          </a:p>
          <a:p>
            <a:pPr lvl="0"/>
            <a:r>
              <a:rPr lang="en-US" sz="2400" b="1" dirty="0" smtClean="0"/>
              <a:t>3. Conception </a:t>
            </a:r>
            <a:r>
              <a:rPr lang="en-US" sz="2400" b="1" dirty="0"/>
              <a:t>of learner </a:t>
            </a:r>
            <a:endParaRPr lang="en-IN" sz="2400" dirty="0"/>
          </a:p>
          <a:p>
            <a:pPr lvl="0"/>
            <a:r>
              <a:rPr lang="en-US" sz="2400" b="1" dirty="0" smtClean="0"/>
              <a:t>4. Concept </a:t>
            </a:r>
            <a:r>
              <a:rPr lang="en-US" sz="2400" b="1" dirty="0"/>
              <a:t>of learning. </a:t>
            </a:r>
            <a:endParaRPr lang="en-IN" sz="2400" dirty="0"/>
          </a:p>
          <a:p>
            <a:pPr lvl="0"/>
            <a:r>
              <a:rPr lang="en-US" sz="2400" b="1" dirty="0" smtClean="0"/>
              <a:t>5. Pedagogical </a:t>
            </a:r>
            <a:r>
              <a:rPr lang="en-US" sz="2400" b="1" dirty="0"/>
              <a:t>knowledge </a:t>
            </a:r>
            <a:endParaRPr lang="en-IN" sz="2400" dirty="0"/>
          </a:p>
          <a:p>
            <a:pPr lvl="0"/>
            <a:r>
              <a:rPr lang="en-US" sz="2400" b="1" dirty="0" smtClean="0"/>
              <a:t>6. Knowledge </a:t>
            </a:r>
            <a:r>
              <a:rPr lang="en-US" sz="2400" b="1" dirty="0"/>
              <a:t>through logical means </a:t>
            </a:r>
            <a:endParaRPr lang="en-IN" sz="2400" dirty="0"/>
          </a:p>
          <a:p>
            <a:pPr lvl="0"/>
            <a:r>
              <a:rPr lang="en-US" sz="2400" b="1" dirty="0" smtClean="0"/>
              <a:t>7. Mastery </a:t>
            </a:r>
            <a:r>
              <a:rPr lang="en-US" sz="2400" b="1" dirty="0"/>
              <a:t>of contents </a:t>
            </a:r>
            <a:endParaRPr lang="en-IN" sz="2400" dirty="0"/>
          </a:p>
          <a:p>
            <a:pPr lvl="0"/>
            <a:r>
              <a:rPr lang="en-US" sz="2400" b="1" dirty="0" smtClean="0"/>
              <a:t>8. Communication </a:t>
            </a:r>
            <a:r>
              <a:rPr lang="en-US" sz="2400" b="1" dirty="0"/>
              <a:t>skills </a:t>
            </a:r>
            <a:endParaRPr lang="en-IN" sz="2400" dirty="0"/>
          </a:p>
          <a:p>
            <a:pPr lvl="0"/>
            <a:r>
              <a:rPr lang="en-US" sz="2400" b="1" dirty="0" smtClean="0"/>
              <a:t>9. Creative experiences</a:t>
            </a:r>
          </a:p>
          <a:p>
            <a:pPr lvl="0"/>
            <a:r>
              <a:rPr lang="en-US" sz="2400" b="1" dirty="0" smtClean="0"/>
              <a:t>10. Management Skill </a:t>
            </a:r>
            <a:endParaRPr lang="en-IN" sz="2400" dirty="0"/>
          </a:p>
        </p:txBody>
      </p:sp>
    </p:spTree>
    <p:extLst>
      <p:ext uri="{BB962C8B-B14F-4D97-AF65-F5344CB8AC3E}">
        <p14:creationId xmlns:p14="http://schemas.microsoft.com/office/powerpoint/2010/main" xmlns="" val="3993677655"/>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988263720"/>
              </p:ext>
            </p:extLst>
          </p:nvPr>
        </p:nvGraphicFramePr>
        <p:xfrm>
          <a:off x="304800" y="0"/>
          <a:ext cx="86868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28600" y="1600200"/>
            <a:ext cx="8686800" cy="4876800"/>
          </a:xfrm>
        </p:spPr>
        <p:style>
          <a:lnRef idx="3">
            <a:schemeClr val="lt1"/>
          </a:lnRef>
          <a:fillRef idx="1">
            <a:schemeClr val="dk1"/>
          </a:fillRef>
          <a:effectRef idx="1">
            <a:schemeClr val="dk1"/>
          </a:effectRef>
          <a:fontRef idx="minor">
            <a:schemeClr val="lt1"/>
          </a:fontRef>
        </p:style>
        <p:txBody>
          <a:bodyPr>
            <a:normAutofit/>
          </a:bodyPr>
          <a:lstStyle/>
          <a:p>
            <a:r>
              <a:rPr lang="en-US" b="1" dirty="0"/>
              <a:t>The root of effective teaching of a successful teacher is involved in the following tenant</a:t>
            </a:r>
            <a:endParaRPr lang="en-IN" dirty="0"/>
          </a:p>
          <a:p>
            <a:pPr marL="0" lvl="0" indent="0">
              <a:buNone/>
            </a:pPr>
            <a:r>
              <a:rPr lang="en-US" b="1" dirty="0" smtClean="0"/>
              <a:t>1. Command </a:t>
            </a:r>
            <a:r>
              <a:rPr lang="en-US" b="1" dirty="0"/>
              <a:t>and theoretical knowledge about learning and human behavior.</a:t>
            </a:r>
            <a:endParaRPr lang="en-IN" dirty="0"/>
          </a:p>
          <a:p>
            <a:pPr marL="0" lvl="0" indent="0">
              <a:buNone/>
            </a:pPr>
            <a:r>
              <a:rPr lang="en-US" b="1" dirty="0" smtClean="0"/>
              <a:t>2. Display </a:t>
            </a:r>
            <a:r>
              <a:rPr lang="en-US" b="1" dirty="0"/>
              <a:t>of attitude that foster learning and genuine human relationship. </a:t>
            </a:r>
            <a:endParaRPr lang="en-IN" dirty="0"/>
          </a:p>
          <a:p>
            <a:pPr marL="0" lvl="0" indent="0">
              <a:buNone/>
            </a:pPr>
            <a:r>
              <a:rPr lang="en-US" b="1" dirty="0" smtClean="0"/>
              <a:t>3. Pupils </a:t>
            </a:r>
            <a:r>
              <a:rPr lang="en-US" b="1" dirty="0"/>
              <a:t>learn best in a positive and nurturing environment established by teachers who believe that every pupil is capable of learning. </a:t>
            </a:r>
            <a:endParaRPr lang="en-IN" dirty="0"/>
          </a:p>
          <a:p>
            <a:pPr marL="0" lvl="0" indent="0">
              <a:buNone/>
            </a:pPr>
            <a:r>
              <a:rPr lang="en-US" b="1" dirty="0" smtClean="0"/>
              <a:t>4. Active </a:t>
            </a:r>
            <a:r>
              <a:rPr lang="en-US" b="1" dirty="0"/>
              <a:t>engagement and interaction facilitate pupil learning.</a:t>
            </a:r>
            <a:endParaRPr lang="en-IN" dirty="0"/>
          </a:p>
          <a:p>
            <a:pPr marL="0" lvl="0" indent="0">
              <a:buNone/>
            </a:pPr>
            <a:r>
              <a:rPr lang="en-US" b="1" dirty="0" smtClean="0"/>
              <a:t>5. Command </a:t>
            </a:r>
            <a:r>
              <a:rPr lang="en-US" b="1" dirty="0"/>
              <a:t>of knowledge in the subject matter to be taught. </a:t>
            </a:r>
            <a:endParaRPr lang="en-IN" dirty="0"/>
          </a:p>
          <a:p>
            <a:pPr marL="0" lvl="0" indent="0">
              <a:buNone/>
            </a:pPr>
            <a:r>
              <a:rPr lang="en-US" b="1" dirty="0" smtClean="0"/>
              <a:t>6. Control </a:t>
            </a:r>
            <a:r>
              <a:rPr lang="en-US" b="1" dirty="0"/>
              <a:t>of technical skills of teaching that facilitate pupils. </a:t>
            </a:r>
            <a:endParaRPr lang="en-IN" dirty="0"/>
          </a:p>
          <a:p>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4CE91E1-28C1-4365-932F-A6AC122078AB}"/>
                                            </p:graphicEl>
                                          </p:spTgt>
                                        </p:tgtEl>
                                        <p:attrNameLst>
                                          <p:attrName>style.visibility</p:attrName>
                                        </p:attrNameLst>
                                      </p:cBhvr>
                                      <p:to>
                                        <p:strVal val="visible"/>
                                      </p:to>
                                    </p:set>
                                    <p:animEffect transition="in" filter="fade">
                                      <p:cBhvr>
                                        <p:cTn id="7" dur="2000"/>
                                        <p:tgtEl>
                                          <p:spTgt spid="4">
                                            <p:graphicEl>
                                              <a:dgm id="{74CE91E1-28C1-4365-932F-A6AC122078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3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3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3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3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3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3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3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01000" cy="6019799"/>
          </a:xfrm>
        </p:spPr>
        <p:txBody>
          <a:bodyPr>
            <a:normAutofit fontScale="70000" lnSpcReduction="20000"/>
          </a:bodyPr>
          <a:lstStyle/>
          <a:p>
            <a:pPr algn="ctr"/>
            <a:r>
              <a:rPr lang="en-US" sz="3800" b="1" dirty="0">
                <a:solidFill>
                  <a:srgbClr val="FF0000"/>
                </a:solidFill>
                <a:latin typeface="Book Antiqua" panose="02040602050305030304" pitchFamily="18" charset="0"/>
              </a:rPr>
              <a:t>DISCUSSION APPROACH AND EFFECTIVE TEACHING:</a:t>
            </a:r>
            <a:endParaRPr lang="en-IN" sz="3800" b="1" dirty="0">
              <a:solidFill>
                <a:srgbClr val="FF0000"/>
              </a:solidFill>
              <a:latin typeface="Book Antiqua" panose="02040602050305030304" pitchFamily="18" charset="0"/>
            </a:endParaRPr>
          </a:p>
          <a:p>
            <a:pPr marL="0" indent="0">
              <a:buNone/>
            </a:pPr>
            <a:endParaRPr lang="en-IN" dirty="0">
              <a:latin typeface="Book Antiqua" panose="02040602050305030304" pitchFamily="18" charset="0"/>
            </a:endParaRPr>
          </a:p>
          <a:p>
            <a:pPr marL="0" indent="0" algn="just">
              <a:buNone/>
            </a:pPr>
            <a:r>
              <a:rPr lang="en-US" sz="3100" b="1" dirty="0">
                <a:latin typeface="Book Antiqua" panose="02040602050305030304" pitchFamily="18" charset="0"/>
              </a:rPr>
              <a:t>The present age is an age of discussion. We come to definite conclusions and decisions after a thorough discussion. This remark may be applicable to discussions on a political level. But it is equally applicable to education. Now the entire literary and non-literary activities to be carried on, in and outside the class room are first discussed in socialized atmosphere by the teacher and pupil and then given a practical shape. Discussion may assume the form of a conference, or a seminar. Here in lies the importance of discussion as a procedure of teaching. But it should be remembered that discussion is not only difficult but also dangerous.  Once a subject is put to discussion, we can neither withdraw it, nor close it again with mystery. The main purpose of discussion is to educate young children in the process of ‘Group thinking and collective decision’. </a:t>
            </a:r>
            <a:endParaRPr lang="en-IN" sz="3100" dirty="0">
              <a:latin typeface="Book Antiqua" panose="02040602050305030304" pitchFamily="18" charset="0"/>
            </a:endParaRPr>
          </a:p>
          <a:p>
            <a:pPr marL="0" indent="0">
              <a:buNone/>
            </a:pPr>
            <a:r>
              <a:rPr lang="en-US" sz="3100" b="1" dirty="0">
                <a:latin typeface="Book Antiqua" panose="02040602050305030304" pitchFamily="18" charset="0"/>
              </a:rPr>
              <a:t> </a:t>
            </a:r>
            <a:endParaRPr lang="en-IN" sz="3100" dirty="0">
              <a:latin typeface="Book Antiqua" panose="02040602050305030304" pitchFamily="18" charset="0"/>
            </a:endParaRPr>
          </a:p>
          <a:p>
            <a:pPr>
              <a:buNone/>
            </a:pPr>
            <a:endParaRPr lang="en-US" sz="4000" dirty="0">
              <a:latin typeface="Book Antiqua" panose="02040602050305030304"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86800" cy="5907771"/>
          </a:xfrm>
          <a:prstGeom prst="rect">
            <a:avLst/>
          </a:prstGeom>
        </p:spPr>
        <p:txBody>
          <a:bodyPr wrap="square">
            <a:spAutoFit/>
          </a:bodyPr>
          <a:lstStyle/>
          <a:p>
            <a:pPr>
              <a:lnSpc>
                <a:spcPct val="115000"/>
              </a:lnSpc>
              <a:spcAft>
                <a:spcPts val="0"/>
              </a:spcAft>
            </a:pPr>
            <a:r>
              <a:rPr lang="en-US" sz="2200" b="1" dirty="0" smtClean="0">
                <a:solidFill>
                  <a:srgbClr val="FF0000"/>
                </a:solidFill>
                <a:latin typeface="Times New Roman" panose="02020603050405020304" pitchFamily="18" charset="0"/>
                <a:ea typeface="Calibri" panose="020F0502020204030204" pitchFamily="34" charset="0"/>
                <a:cs typeface="Kalinga"/>
              </a:rPr>
              <a:t>ESSENTIAL PARTS OF A DISCUSSION</a:t>
            </a:r>
            <a:r>
              <a:rPr lang="en-US" sz="2200" b="1" dirty="0" smtClean="0">
                <a:solidFill>
                  <a:schemeClr val="bg1"/>
                </a:solidFill>
                <a:latin typeface="Times New Roman" panose="02020603050405020304" pitchFamily="18" charset="0"/>
                <a:ea typeface="Calibri" panose="020F0502020204030204" pitchFamily="34" charset="0"/>
                <a:cs typeface="Kalinga"/>
              </a:rPr>
              <a:t>:</a:t>
            </a:r>
          </a:p>
          <a:p>
            <a:pPr>
              <a:lnSpc>
                <a:spcPct val="115000"/>
              </a:lnSpc>
              <a:spcAft>
                <a:spcPts val="0"/>
              </a:spcAft>
            </a:pPr>
            <a:endParaRPr lang="en-IN" sz="2200" dirty="0">
              <a:solidFill>
                <a:schemeClr val="bg1"/>
              </a:solidFill>
              <a:latin typeface="Calibri" panose="020F0502020204030204" pitchFamily="34" charset="0"/>
              <a:ea typeface="Calibri" panose="020F0502020204030204" pitchFamily="34" charset="0"/>
              <a:cs typeface="Kalinga"/>
            </a:endParaRPr>
          </a:p>
          <a:p>
            <a:pPr>
              <a:lnSpc>
                <a:spcPct val="115000"/>
              </a:lnSpc>
              <a:spcAft>
                <a:spcPts val="0"/>
              </a:spcAft>
            </a:pPr>
            <a:r>
              <a:rPr lang="en-US" sz="2200" b="1" dirty="0">
                <a:latin typeface="Times New Roman" panose="02020603050405020304" pitchFamily="18" charset="0"/>
                <a:ea typeface="Calibri" panose="020F0502020204030204" pitchFamily="34" charset="0"/>
                <a:cs typeface="Kalinga"/>
              </a:rPr>
              <a:t>a. The leader:</a:t>
            </a:r>
            <a:endParaRPr lang="en-IN" sz="2200" b="1" dirty="0">
              <a:latin typeface="Calibri" panose="020F0502020204030204" pitchFamily="34" charset="0"/>
              <a:ea typeface="Calibri" panose="020F0502020204030204" pitchFamily="34" charset="0"/>
              <a:cs typeface="Kalinga"/>
            </a:endParaRPr>
          </a:p>
          <a:p>
            <a:pPr indent="457200" algn="just">
              <a:lnSpc>
                <a:spcPct val="115000"/>
              </a:lnSpc>
              <a:spcAft>
                <a:spcPts val="0"/>
              </a:spcAft>
            </a:pPr>
            <a:r>
              <a:rPr lang="en-US" sz="2200" b="1" dirty="0">
                <a:solidFill>
                  <a:schemeClr val="bg1"/>
                </a:solidFill>
                <a:latin typeface="Times New Roman" panose="02020603050405020304" pitchFamily="18" charset="0"/>
                <a:ea typeface="Calibri" panose="020F0502020204030204" pitchFamily="34" charset="0"/>
                <a:cs typeface="Kalinga"/>
              </a:rPr>
              <a:t>        </a:t>
            </a:r>
            <a:r>
              <a:rPr lang="en-US" sz="2200" b="1" dirty="0">
                <a:solidFill>
                  <a:srgbClr val="FFFF00"/>
                </a:solidFill>
                <a:latin typeface="Times New Roman" panose="02020603050405020304" pitchFamily="18" charset="0"/>
                <a:ea typeface="Calibri" panose="020F0502020204030204" pitchFamily="34" charset="0"/>
                <a:cs typeface="Kalinga"/>
              </a:rPr>
              <a:t>The leader, no doubt, is the teacher himself. In organizing a discussion a lot of study, preparation, selection and planning will be done by the teacher, while acting as the leader. But the teacher must not dominate the discussion such an attitude will block rather than facilitate the ‘meeting of minds’. The teacher should watch carefully while the discussion is going on and act as a facilitator when pupils face difficulties. </a:t>
            </a:r>
            <a:endParaRPr lang="en-IN" sz="2200" dirty="0">
              <a:solidFill>
                <a:srgbClr val="FFFF00"/>
              </a:solidFill>
              <a:latin typeface="Calibri" panose="020F0502020204030204" pitchFamily="34" charset="0"/>
              <a:ea typeface="Calibri" panose="020F0502020204030204" pitchFamily="34" charset="0"/>
              <a:cs typeface="Kalinga"/>
            </a:endParaRPr>
          </a:p>
          <a:p>
            <a:pPr algn="just">
              <a:lnSpc>
                <a:spcPct val="115000"/>
              </a:lnSpc>
              <a:spcAft>
                <a:spcPts val="0"/>
              </a:spcAft>
            </a:pPr>
            <a:r>
              <a:rPr lang="en-US" sz="2200" b="1" dirty="0">
                <a:latin typeface="Times New Roman" panose="02020603050405020304" pitchFamily="18" charset="0"/>
                <a:ea typeface="Calibri" panose="020F0502020204030204" pitchFamily="34" charset="0"/>
                <a:cs typeface="Kalinga"/>
              </a:rPr>
              <a:t>b. The group:</a:t>
            </a:r>
            <a:endParaRPr lang="en-IN" sz="2200" b="1" dirty="0">
              <a:latin typeface="Calibri" panose="020F0502020204030204" pitchFamily="34" charset="0"/>
              <a:ea typeface="Calibri" panose="020F0502020204030204" pitchFamily="34" charset="0"/>
              <a:cs typeface="Kalinga"/>
            </a:endParaRPr>
          </a:p>
          <a:p>
            <a:pPr indent="457200" algn="just">
              <a:lnSpc>
                <a:spcPct val="115000"/>
              </a:lnSpc>
              <a:spcAft>
                <a:spcPts val="0"/>
              </a:spcAft>
            </a:pPr>
            <a:r>
              <a:rPr lang="en-US" sz="2200" b="1" dirty="0">
                <a:solidFill>
                  <a:schemeClr val="bg1"/>
                </a:solidFill>
                <a:latin typeface="Times New Roman" panose="02020603050405020304" pitchFamily="18" charset="0"/>
                <a:ea typeface="Calibri" panose="020F0502020204030204" pitchFamily="34" charset="0"/>
                <a:cs typeface="Kalinga"/>
              </a:rPr>
              <a:t>           </a:t>
            </a:r>
            <a:r>
              <a:rPr lang="en-US" sz="2200" b="1" dirty="0">
                <a:solidFill>
                  <a:srgbClr val="FFFF00"/>
                </a:solidFill>
                <a:latin typeface="Times New Roman" panose="02020603050405020304" pitchFamily="18" charset="0"/>
                <a:ea typeface="Calibri" panose="020F0502020204030204" pitchFamily="34" charset="0"/>
                <a:cs typeface="Kalinga"/>
              </a:rPr>
              <a:t>The group is generally composed of all types of temperaments and varieties of mind. There are slow as well as stubborn students in the class. The teacher’s duty is to encourage every student to participate in the discussion</a:t>
            </a:r>
            <a:r>
              <a:rPr lang="en-US" sz="2200" b="1" dirty="0">
                <a:solidFill>
                  <a:schemeClr val="bg1"/>
                </a:solidFill>
                <a:latin typeface="Times New Roman" panose="02020603050405020304" pitchFamily="18" charset="0"/>
                <a:ea typeface="Calibri" panose="020F0502020204030204" pitchFamily="34" charset="0"/>
                <a:cs typeface="Kalinga"/>
              </a:rPr>
              <a:t>. </a:t>
            </a:r>
            <a:endParaRPr lang="en-IN" sz="2200" dirty="0">
              <a:solidFill>
                <a:schemeClr val="bg1"/>
              </a:solidFill>
              <a:latin typeface="Calibri" panose="020F0502020204030204" pitchFamily="34" charset="0"/>
              <a:ea typeface="Calibri" panose="020F0502020204030204" pitchFamily="34" charset="0"/>
              <a:cs typeface="Kalinga"/>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305800" cy="3833357"/>
          </a:xfrm>
          <a:prstGeom prst="rect">
            <a:avLst/>
          </a:prstGeom>
        </p:spPr>
        <p:txBody>
          <a:bodyPr wrap="square">
            <a:spAutoFit/>
          </a:bodyPr>
          <a:lstStyle/>
          <a:p>
            <a:pPr>
              <a:lnSpc>
                <a:spcPct val="115000"/>
              </a:lnSpc>
              <a:spcAft>
                <a:spcPts val="0"/>
              </a:spcAft>
            </a:pPr>
            <a:r>
              <a:rPr lang="en-US" sz="2200" b="1" dirty="0">
                <a:latin typeface="Times New Roman" panose="02020603050405020304" pitchFamily="18" charset="0"/>
                <a:ea typeface="Calibri" panose="020F0502020204030204" pitchFamily="34" charset="0"/>
                <a:cs typeface="Kalinga"/>
              </a:rPr>
              <a:t>c. The problem:</a:t>
            </a:r>
            <a:endParaRPr lang="en-IN" sz="2200" dirty="0">
              <a:latin typeface="Calibri" panose="020F0502020204030204" pitchFamily="34" charset="0"/>
              <a:ea typeface="Calibri" panose="020F0502020204030204" pitchFamily="34" charset="0"/>
              <a:cs typeface="Kalinga"/>
            </a:endParaRPr>
          </a:p>
          <a:p>
            <a:pPr indent="457200">
              <a:lnSpc>
                <a:spcPct val="115000"/>
              </a:lnSpc>
              <a:spcAft>
                <a:spcPts val="0"/>
              </a:spcAft>
            </a:pPr>
            <a:r>
              <a:rPr lang="en-US" sz="2200" b="1" dirty="0">
                <a:solidFill>
                  <a:schemeClr val="bg1"/>
                </a:solidFill>
                <a:latin typeface="Times New Roman" panose="02020603050405020304" pitchFamily="18" charset="0"/>
                <a:ea typeface="Calibri" panose="020F0502020204030204" pitchFamily="34" charset="0"/>
                <a:cs typeface="Kalinga"/>
              </a:rPr>
              <a:t>            </a:t>
            </a:r>
            <a:r>
              <a:rPr lang="en-US" sz="2200" b="1" dirty="0">
                <a:solidFill>
                  <a:srgbClr val="FFFF00"/>
                </a:solidFill>
                <a:latin typeface="Times New Roman" panose="02020603050405020304" pitchFamily="18" charset="0"/>
                <a:ea typeface="Calibri" panose="020F0502020204030204" pitchFamily="34" charset="0"/>
                <a:cs typeface="Kalinga"/>
              </a:rPr>
              <a:t>The problem should be made as precise and exact as possible. The selection of the problem should be made by the teacher is consultation with his students. </a:t>
            </a:r>
            <a:endParaRPr lang="en-US" sz="2200" b="1" dirty="0" smtClean="0">
              <a:solidFill>
                <a:srgbClr val="FFFF00"/>
              </a:solidFill>
              <a:latin typeface="Times New Roman" panose="02020603050405020304" pitchFamily="18" charset="0"/>
              <a:ea typeface="Calibri" panose="020F0502020204030204" pitchFamily="34" charset="0"/>
              <a:cs typeface="Kalinga"/>
            </a:endParaRPr>
          </a:p>
          <a:p>
            <a:pPr indent="457200">
              <a:lnSpc>
                <a:spcPct val="115000"/>
              </a:lnSpc>
              <a:spcAft>
                <a:spcPts val="0"/>
              </a:spcAft>
            </a:pPr>
            <a:endParaRPr lang="en-IN" sz="2200" dirty="0">
              <a:solidFill>
                <a:srgbClr val="FFFF00"/>
              </a:solidFill>
              <a:latin typeface="Calibri" panose="020F0502020204030204" pitchFamily="34" charset="0"/>
              <a:ea typeface="Calibri" panose="020F0502020204030204" pitchFamily="34" charset="0"/>
              <a:cs typeface="Kalinga"/>
            </a:endParaRPr>
          </a:p>
          <a:p>
            <a:pPr>
              <a:lnSpc>
                <a:spcPct val="115000"/>
              </a:lnSpc>
              <a:spcAft>
                <a:spcPts val="0"/>
              </a:spcAft>
            </a:pPr>
            <a:r>
              <a:rPr lang="en-US" sz="2200" b="1" dirty="0">
                <a:latin typeface="Times New Roman" panose="02020603050405020304" pitchFamily="18" charset="0"/>
                <a:ea typeface="Calibri" panose="020F0502020204030204" pitchFamily="34" charset="0"/>
                <a:cs typeface="Kalinga"/>
              </a:rPr>
              <a:t>d. The content</a:t>
            </a:r>
            <a:r>
              <a:rPr lang="en-US" sz="2200" b="1" dirty="0" smtClean="0">
                <a:latin typeface="Times New Roman" panose="02020603050405020304" pitchFamily="18" charset="0"/>
                <a:ea typeface="Calibri" panose="020F0502020204030204" pitchFamily="34" charset="0"/>
                <a:cs typeface="Kalinga"/>
              </a:rPr>
              <a:t>:</a:t>
            </a:r>
          </a:p>
          <a:p>
            <a:pPr>
              <a:lnSpc>
                <a:spcPct val="115000"/>
              </a:lnSpc>
              <a:spcAft>
                <a:spcPts val="0"/>
              </a:spcAft>
            </a:pPr>
            <a:endParaRPr lang="en-IN" sz="2200" dirty="0">
              <a:latin typeface="Calibri" panose="020F0502020204030204" pitchFamily="34" charset="0"/>
              <a:ea typeface="Calibri" panose="020F0502020204030204" pitchFamily="34" charset="0"/>
              <a:cs typeface="Kalinga"/>
            </a:endParaRPr>
          </a:p>
          <a:p>
            <a:r>
              <a:rPr lang="en-US" sz="2200" b="1" dirty="0">
                <a:solidFill>
                  <a:srgbClr val="FFFF00"/>
                </a:solidFill>
                <a:latin typeface="Times New Roman" panose="02020603050405020304" pitchFamily="18" charset="0"/>
                <a:ea typeface="Calibri" panose="020F0502020204030204" pitchFamily="34" charset="0"/>
              </a:rPr>
              <a:t>             The content is the body of knowledge, the needed material of study. It should also include maps, charts pictures diagrams and other audio-visual aids</a:t>
            </a:r>
            <a:endParaRPr lang="en-IN" sz="2200" dirty="0">
              <a:solidFill>
                <a:srgbClr val="FFFF00"/>
              </a:solidFill>
            </a:endParaRPr>
          </a:p>
        </p:txBody>
      </p:sp>
    </p:spTree>
    <p:extLst>
      <p:ext uri="{BB962C8B-B14F-4D97-AF65-F5344CB8AC3E}">
        <p14:creationId xmlns:p14="http://schemas.microsoft.com/office/powerpoint/2010/main" xmlns="" val="2790023605"/>
      </p:ext>
    </p:extLst>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98201"/>
            <a:ext cx="8610600" cy="7211205"/>
          </a:xfrm>
          <a:prstGeom prst="rect">
            <a:avLst/>
          </a:prstGeom>
        </p:spPr>
        <p:txBody>
          <a:bodyPr wrap="square">
            <a:spAutoFit/>
          </a:bodyPr>
          <a:lstStyle/>
          <a:p>
            <a:pPr>
              <a:lnSpc>
                <a:spcPct val="115000"/>
              </a:lnSpc>
              <a:spcAft>
                <a:spcPts val="0"/>
              </a:spcAft>
            </a:pPr>
            <a:endParaRPr lang="en-US" b="1" dirty="0" smtClean="0">
              <a:latin typeface="Times New Roman" panose="02020603050405020304" pitchFamily="18" charset="0"/>
              <a:ea typeface="Calibri" panose="020F0502020204030204" pitchFamily="34" charset="0"/>
              <a:cs typeface="Kalinga"/>
            </a:endParaRPr>
          </a:p>
          <a:p>
            <a:pPr>
              <a:lnSpc>
                <a:spcPct val="115000"/>
              </a:lnSpc>
              <a:spcAft>
                <a:spcPts val="0"/>
              </a:spcAft>
            </a:pPr>
            <a:endParaRPr lang="en-US" b="1" dirty="0">
              <a:latin typeface="Times New Roman" panose="02020603050405020304" pitchFamily="18" charset="0"/>
              <a:ea typeface="Calibri" panose="020F0502020204030204" pitchFamily="34" charset="0"/>
              <a:cs typeface="Kalinga"/>
            </a:endParaRPr>
          </a:p>
          <a:p>
            <a:pPr>
              <a:lnSpc>
                <a:spcPct val="115000"/>
              </a:lnSpc>
              <a:spcAft>
                <a:spcPts val="0"/>
              </a:spcAft>
            </a:pPr>
            <a:endParaRPr lang="en-US" b="1" dirty="0" smtClean="0">
              <a:latin typeface="Times New Roman" panose="02020603050405020304" pitchFamily="18" charset="0"/>
              <a:ea typeface="Calibri" panose="020F0502020204030204" pitchFamily="34" charset="0"/>
              <a:cs typeface="Kalinga"/>
            </a:endParaRPr>
          </a:p>
          <a:p>
            <a:pPr>
              <a:lnSpc>
                <a:spcPct val="115000"/>
              </a:lnSpc>
              <a:spcAft>
                <a:spcPts val="0"/>
              </a:spcAft>
            </a:pPr>
            <a:r>
              <a:rPr lang="en-US" sz="2000" b="1" dirty="0" smtClean="0">
                <a:solidFill>
                  <a:srgbClr val="FF0000"/>
                </a:solidFill>
                <a:latin typeface="Arial Black" panose="020B0A04020102020204" pitchFamily="34" charset="0"/>
                <a:ea typeface="Calibri" panose="020F0502020204030204" pitchFamily="34" charset="0"/>
                <a:cs typeface="Kalinga"/>
              </a:rPr>
              <a:t>THE </a:t>
            </a:r>
            <a:r>
              <a:rPr lang="en-US" sz="2000" b="1" dirty="0">
                <a:solidFill>
                  <a:srgbClr val="FF0000"/>
                </a:solidFill>
                <a:latin typeface="Arial Black" panose="020B0A04020102020204" pitchFamily="34" charset="0"/>
                <a:ea typeface="Calibri" panose="020F0502020204030204" pitchFamily="34" charset="0"/>
                <a:cs typeface="Kalinga"/>
              </a:rPr>
              <a:t>OBJECTIVES OF DISCUSSION APPROACH</a:t>
            </a:r>
            <a:r>
              <a:rPr lang="en-US" sz="2000" b="1" dirty="0" smtClean="0">
                <a:solidFill>
                  <a:srgbClr val="FF0000"/>
                </a:solidFill>
                <a:latin typeface="Arial Black" panose="020B0A04020102020204" pitchFamily="34" charset="0"/>
                <a:ea typeface="Calibri" panose="020F0502020204030204" pitchFamily="34" charset="0"/>
                <a:cs typeface="Kalinga"/>
              </a:rPr>
              <a:t>:</a:t>
            </a:r>
          </a:p>
          <a:p>
            <a:pPr>
              <a:lnSpc>
                <a:spcPct val="115000"/>
              </a:lnSpc>
              <a:spcAft>
                <a:spcPts val="0"/>
              </a:spcAft>
            </a:pPr>
            <a:endParaRPr lang="en-IN" sz="1600" dirty="0">
              <a:solidFill>
                <a:srgbClr val="FF0000"/>
              </a:solidFill>
              <a:latin typeface="Arial Black" panose="020B0A04020102020204" pitchFamily="34" charset="0"/>
              <a:ea typeface="Calibri" panose="020F0502020204030204" pitchFamily="34" charset="0"/>
              <a:cs typeface="Kalinga"/>
            </a:endParaRPr>
          </a:p>
          <a:p>
            <a:pPr>
              <a:lnSpc>
                <a:spcPct val="115000"/>
              </a:lnSpc>
              <a:spcAft>
                <a:spcPts val="0"/>
              </a:spcAft>
            </a:pPr>
            <a:r>
              <a:rPr lang="en-US" sz="2100" b="1" dirty="0" smtClean="0">
                <a:latin typeface="Times New Roman" panose="02020603050405020304" pitchFamily="18" charset="0"/>
                <a:ea typeface="Calibri" panose="020F0502020204030204" pitchFamily="34" charset="0"/>
                <a:cs typeface="Kalinga"/>
              </a:rPr>
              <a:t>The following objectives of discussion approach are to be taken in mind written as under;</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acquire wide knowledge of the subject matter and listen analytically , critically  and creativity </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understand the ideas, think critically and develop a realistic sense of audience. </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develop an appreciation of different viewpoints and recognize the role of speakers and listeners during interpersonal communication. </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develop expression skills i.e. to express thought clearly, concisely and logically.</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receive new ideas, be tolerant; paraphrase another’s point of view accurately. </a:t>
            </a:r>
            <a:endParaRPr lang="en-IN" sz="2100" dirty="0" smtClean="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100" b="1" dirty="0" smtClean="0">
                <a:latin typeface="Times New Roman" panose="02020603050405020304" pitchFamily="18" charset="0"/>
                <a:ea typeface="Calibri" panose="020F0502020204030204" pitchFamily="34" charset="0"/>
                <a:cs typeface="Kalinga"/>
              </a:rPr>
              <a:t>To manage a group of discussion engaged students without dominating them. </a:t>
            </a:r>
            <a:endParaRPr lang="en-IN" sz="2100" dirty="0" smtClean="0">
              <a:latin typeface="Calibri" panose="020F0502020204030204" pitchFamily="34" charset="0"/>
              <a:ea typeface="Calibri" panose="020F0502020204030204" pitchFamily="34" charset="0"/>
              <a:cs typeface="Kalinga"/>
            </a:endParaRPr>
          </a:p>
          <a:p>
            <a:r>
              <a:rPr lang="en-US" sz="2100" b="1" dirty="0" smtClean="0">
                <a:latin typeface="Times New Roman" panose="02020603050405020304" pitchFamily="18" charset="0"/>
                <a:ea typeface="Calibri" panose="020F0502020204030204" pitchFamily="34" charset="0"/>
              </a:rPr>
              <a:t>g.   To reduce communication anxiety in academic settings.</a:t>
            </a:r>
            <a:endParaRPr lang="en-IN" sz="2100" dirty="0"/>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77200" cy="5943600"/>
          </a:xfrm>
        </p:spPr>
        <p:txBody>
          <a:bodyPr>
            <a:normAutofit fontScale="92500"/>
          </a:bodyPr>
          <a:lstStyle/>
          <a:p>
            <a:pPr algn="just"/>
            <a:r>
              <a:rPr lang="en-US" b="1" dirty="0">
                <a:solidFill>
                  <a:srgbClr val="FF0000"/>
                </a:solidFill>
              </a:rPr>
              <a:t> HOW DISCUSSION APPROACH SERVES EFFECTIVE TEACHING:</a:t>
            </a:r>
            <a:endParaRPr lang="en-IN" b="1" dirty="0">
              <a:solidFill>
                <a:srgbClr val="FF0000"/>
              </a:solidFill>
            </a:endParaRPr>
          </a:p>
          <a:p>
            <a:pPr marL="0" indent="0" algn="just">
              <a:buNone/>
            </a:pPr>
            <a:r>
              <a:rPr lang="en-US" b="1" dirty="0" smtClean="0"/>
              <a:t>	In </a:t>
            </a:r>
            <a:r>
              <a:rPr lang="en-US" b="1" dirty="0"/>
              <a:t>the classroom environment, discussion is the best way of promoting conducive learning and convenient teaching situation It refers to the method of instruction which give pupils an opportunity to express their views or opinions orally on certain issues. It also involves sharing of ideas and experiences, solving problems and promoting tolerance with understanding. Discussion method is suitable in many situations and can be used in many situations of teaching and learning. </a:t>
            </a:r>
            <a:endParaRPr lang="en-IN" dirty="0" smtClean="0"/>
          </a:p>
          <a:p>
            <a:pPr marL="0" indent="0" algn="just">
              <a:buNone/>
            </a:pPr>
            <a:r>
              <a:rPr lang="en-US" b="1" dirty="0" smtClean="0"/>
              <a:t>	 In the classroom discussions involve a free verbal interchange of ideas for all pupils as a whole. Here the teacher is the leader who guides the discussion. Through conducting the discussion process, ask questions and decides on who should speak. This method can be suitably used in the first stage of child book child approach.</a:t>
            </a:r>
            <a:endParaRPr lang="en-IN" dirty="0" smtClean="0"/>
          </a:p>
          <a:p>
            <a:pPr marL="0" indent="0" algn="just">
              <a:buNone/>
            </a:pPr>
            <a:r>
              <a:rPr lang="en-US" b="1" dirty="0"/>
              <a:t>	</a:t>
            </a:r>
            <a:r>
              <a:rPr lang="en-US" b="1" dirty="0" smtClean="0"/>
              <a:t>Discussion </a:t>
            </a:r>
            <a:r>
              <a:rPr lang="en-US" b="1" dirty="0"/>
              <a:t>can be an excellent strategy for enhancing student motivation, fostering intellectual ability, and encouraging democratic habits. Exchange of ideas between several people is the best process of learning and teaching from one another.</a:t>
            </a:r>
            <a:endParaRPr lang="en-IN" dirty="0"/>
          </a:p>
        </p:txBody>
      </p:sp>
    </p:spTree>
    <p:extLst>
      <p:ext uri="{BB962C8B-B14F-4D97-AF65-F5344CB8AC3E}">
        <p14:creationId xmlns:p14="http://schemas.microsoft.com/office/powerpoint/2010/main" xmlns="" val="1558165445"/>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600200"/>
            <a:ext cx="8503920" cy="5105400"/>
          </a:xfrm>
        </p:spPr>
        <p:txBody>
          <a:bodyPr>
            <a:normAutofit fontScale="47500" lnSpcReduction="20000"/>
          </a:bodyPr>
          <a:lstStyle/>
          <a:p>
            <a:pPr marL="0" indent="0">
              <a:buNone/>
            </a:pPr>
            <a:r>
              <a:rPr lang="en-US" sz="7300" b="1" dirty="0">
                <a:solidFill>
                  <a:srgbClr val="FFFF00"/>
                </a:solidFill>
              </a:rPr>
              <a:t>HOW TO START:</a:t>
            </a:r>
            <a:endParaRPr lang="en-IN" sz="7300" b="1" dirty="0">
              <a:solidFill>
                <a:srgbClr val="FFFF00"/>
              </a:solidFill>
            </a:endParaRPr>
          </a:p>
          <a:p>
            <a:r>
              <a:rPr lang="en-US" sz="4400" b="1" dirty="0"/>
              <a:t>Getting started the discussion are to be taken in mind the following rules </a:t>
            </a:r>
            <a:endParaRPr lang="en-IN" sz="4400" dirty="0"/>
          </a:p>
          <a:p>
            <a:pPr lvl="0"/>
            <a:r>
              <a:rPr lang="en-US" sz="4400" b="1" dirty="0"/>
              <a:t>Create a comfortable ,non-threading environment </a:t>
            </a:r>
            <a:endParaRPr lang="en-IN" sz="4400" b="1" dirty="0"/>
          </a:p>
          <a:p>
            <a:pPr lvl="0"/>
            <a:r>
              <a:rPr lang="en-US" sz="4400" b="1" dirty="0"/>
              <a:t>Get to know your students and the skills and perspectives they bring to discussions. </a:t>
            </a:r>
            <a:endParaRPr lang="en-IN" sz="4400" b="1" dirty="0"/>
          </a:p>
          <a:p>
            <a:pPr lvl="0"/>
            <a:r>
              <a:rPr lang="en-US" sz="4400" b="1" dirty="0"/>
              <a:t>Clearly the rules and expectations for discussions at the outset. </a:t>
            </a:r>
            <a:endParaRPr lang="en-IN" sz="4400" b="1" dirty="0"/>
          </a:p>
          <a:p>
            <a:pPr lvl="0"/>
            <a:r>
              <a:rPr lang="en-US" sz="4400" b="1" dirty="0"/>
              <a:t>Communicate to students the importance of discussion to their success in the course as a whole. </a:t>
            </a:r>
            <a:endParaRPr lang="en-IN" sz="4400" b="1" dirty="0"/>
          </a:p>
          <a:p>
            <a:pPr lvl="0"/>
            <a:r>
              <a:rPr lang="en-US" sz="4400" b="1" dirty="0"/>
              <a:t>Plan and prepare the discussion. </a:t>
            </a:r>
            <a:endParaRPr lang="en-US" sz="4400" b="1" dirty="0" smtClean="0"/>
          </a:p>
          <a:p>
            <a:pPr lvl="0"/>
            <a:r>
              <a:rPr lang="en-US" sz="4400" b="1" dirty="0"/>
              <a:t>Accommodate different learning preferences. </a:t>
            </a:r>
            <a:endParaRPr lang="en-IN" sz="4400" b="1" dirty="0"/>
          </a:p>
          <a:p>
            <a:pPr lvl="0"/>
            <a:r>
              <a:rPr lang="en-US" sz="4400" b="1" dirty="0"/>
              <a:t>Provide a structure. </a:t>
            </a:r>
            <a:endParaRPr lang="en-IN" sz="4400" b="1" dirty="0"/>
          </a:p>
          <a:p>
            <a:pPr marL="0" lvl="0" indent="0">
              <a:buNone/>
            </a:pPr>
            <a:endParaRPr lang="en-IN" sz="4400" b="1" dirty="0"/>
          </a:p>
          <a:p>
            <a:pPr lvl="0"/>
            <a:endParaRPr lang="en-IN" sz="4400" b="1" dirty="0"/>
          </a:p>
          <a:p>
            <a:pPr>
              <a:lnSpc>
                <a:spcPct val="150000"/>
              </a:lnSpc>
            </a:pPr>
            <a:endParaRPr lang="en-US" sz="2800" dirty="0">
              <a:ln w="12700">
                <a:solidFill>
                  <a:schemeClr val="tx1"/>
                </a:solidFill>
                <a:prstDash val="solid"/>
              </a:ln>
              <a:effectLst>
                <a:outerShdw blurRad="41275" dist="20320" dir="1800000" algn="tl" rotWithShape="0">
                  <a:srgbClr val="000000">
                    <a:alpha val="40000"/>
                  </a:srgbClr>
                </a:outerShdw>
              </a:effectLst>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3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3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3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3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3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1"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3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6711654" cy="4195481"/>
          </a:xfrm>
        </p:spPr>
        <p:txBody>
          <a:bodyPr>
            <a:noAutofit/>
          </a:bodyPr>
          <a:lstStyle/>
          <a:p>
            <a:pPr lvl="0"/>
            <a:r>
              <a:rPr lang="en-US" sz="2200" b="1" dirty="0" smtClean="0"/>
              <a:t>At </a:t>
            </a:r>
            <a:r>
              <a:rPr lang="en-US" sz="2200" b="1" dirty="0"/>
              <a:t>appropriate points in the session, summarize the major ideas and write them on the board. </a:t>
            </a:r>
            <a:endParaRPr lang="en-IN" sz="2200" b="1" dirty="0"/>
          </a:p>
          <a:p>
            <a:pPr lvl="0"/>
            <a:r>
              <a:rPr lang="en-US" sz="2200" b="1" dirty="0"/>
              <a:t>Combine discussions with other methods </a:t>
            </a:r>
            <a:endParaRPr lang="en-IN" sz="2200" b="1" dirty="0"/>
          </a:p>
          <a:p>
            <a:pPr lvl="0"/>
            <a:r>
              <a:rPr lang="en-US" sz="2200" b="1" dirty="0"/>
              <a:t>Integrate student’s responses into the discussions without making the discussion merely a student- teacher interaction. </a:t>
            </a:r>
            <a:endParaRPr lang="en-IN" sz="2200" b="1" dirty="0"/>
          </a:p>
          <a:p>
            <a:pPr lvl="0"/>
            <a:r>
              <a:rPr lang="en-US" sz="2200" b="1" dirty="0"/>
              <a:t>Use verbal and nonverbal cues to encourage. </a:t>
            </a:r>
            <a:endParaRPr lang="en-IN" sz="2200" b="1" dirty="0"/>
          </a:p>
          <a:p>
            <a:pPr lvl="0"/>
            <a:r>
              <a:rPr lang="en-US" sz="2200" b="1" dirty="0"/>
              <a:t>Create a balance between controlling the group dynamic and letting group members speak. </a:t>
            </a:r>
            <a:endParaRPr lang="en-IN" sz="2200" b="1" dirty="0"/>
          </a:p>
          <a:p>
            <a:pPr lvl="0"/>
            <a:r>
              <a:rPr lang="en-US" sz="2200" b="1" dirty="0"/>
              <a:t>Show respect for all questions and comments</a:t>
            </a:r>
            <a:endParaRPr lang="en-IN" sz="2200" dirty="0"/>
          </a:p>
        </p:txBody>
      </p:sp>
    </p:spTree>
    <p:extLst>
      <p:ext uri="{BB962C8B-B14F-4D97-AF65-F5344CB8AC3E}">
        <p14:creationId xmlns:p14="http://schemas.microsoft.com/office/powerpoint/2010/main" xmlns="" val="3012926485"/>
      </p:ext>
    </p:extLst>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514600"/>
            <a:ext cx="8763000" cy="492443"/>
          </a:xfrm>
          <a:prstGeom prst="rect">
            <a:avLst/>
          </a:prstGeom>
        </p:spPr>
        <p:txBody>
          <a:bodyPr wrap="square">
            <a:spAutoFit/>
          </a:bodyPr>
          <a:lstStyle/>
          <a:p>
            <a:endParaRPr lang="en-US" sz="2600" dirty="0"/>
          </a:p>
        </p:txBody>
      </p:sp>
      <p:sp>
        <p:nvSpPr>
          <p:cNvPr id="2" name="Rectangle 1"/>
          <p:cNvSpPr/>
          <p:nvPr/>
        </p:nvSpPr>
        <p:spPr>
          <a:xfrm>
            <a:off x="457200" y="533400"/>
            <a:ext cx="8229600" cy="6011710"/>
          </a:xfrm>
          <a:prstGeom prst="rect">
            <a:avLst/>
          </a:prstGeom>
        </p:spPr>
        <p:txBody>
          <a:bodyPr wrap="square">
            <a:spAutoFit/>
          </a:bodyPr>
          <a:lstStyle/>
          <a:p>
            <a:pPr>
              <a:lnSpc>
                <a:spcPct val="115000"/>
              </a:lnSpc>
              <a:spcAft>
                <a:spcPts val="0"/>
              </a:spcAft>
            </a:pPr>
            <a:r>
              <a:rPr lang="en-US" sz="2400" b="1" dirty="0">
                <a:solidFill>
                  <a:srgbClr val="FF0000"/>
                </a:solidFill>
                <a:latin typeface="Times New Roman" panose="02020603050405020304" pitchFamily="18" charset="0"/>
                <a:ea typeface="Calibri" panose="020F0502020204030204" pitchFamily="34" charset="0"/>
                <a:cs typeface="Kalinga"/>
              </a:rPr>
              <a:t>ACHIEVEMENTS OF DISCUSSION:</a:t>
            </a:r>
            <a:endParaRPr lang="en-IN" sz="2400" dirty="0">
              <a:solidFill>
                <a:srgbClr val="FF0000"/>
              </a:solidFill>
              <a:latin typeface="Calibri" panose="020F0502020204030204" pitchFamily="34" charset="0"/>
              <a:ea typeface="Calibri" panose="020F0502020204030204" pitchFamily="34" charset="0"/>
              <a:cs typeface="Kalinga"/>
            </a:endParaRPr>
          </a:p>
          <a:p>
            <a:pPr>
              <a:lnSpc>
                <a:spcPct val="115000"/>
              </a:lnSpc>
              <a:spcAft>
                <a:spcPts val="0"/>
              </a:spcAft>
            </a:pPr>
            <a:r>
              <a:rPr lang="en-US" sz="2400" b="1" dirty="0">
                <a:latin typeface="Times New Roman" panose="02020603050405020304" pitchFamily="18" charset="0"/>
                <a:ea typeface="Calibri" panose="020F0502020204030204" pitchFamily="34" charset="0"/>
                <a:cs typeface="Kalinga"/>
              </a:rPr>
              <a:t>          Following points regarding the achievements of the group discussion are to be noted in mind written as under –</a:t>
            </a:r>
            <a:endParaRPr lang="en-IN" sz="2400" dirty="0">
              <a:latin typeface="Calibri" panose="020F0502020204030204" pitchFamily="34" charset="0"/>
              <a:ea typeface="Calibri" panose="020F0502020204030204" pitchFamily="34" charset="0"/>
              <a:cs typeface="Kalinga"/>
            </a:endParaRPr>
          </a:p>
          <a:p>
            <a:pPr marL="342900" lvl="0" indent="-342900">
              <a:lnSpc>
                <a:spcPct val="115000"/>
              </a:lnSpc>
              <a:spcAft>
                <a:spcPts val="0"/>
              </a:spcAft>
              <a:buFont typeface="+mj-lt"/>
              <a:buAutoNum type="alphaLcPeriod"/>
            </a:pPr>
            <a:r>
              <a:rPr lang="en-US" sz="2400" b="1" dirty="0">
                <a:solidFill>
                  <a:srgbClr val="FFFF00"/>
                </a:solidFill>
                <a:latin typeface="Times New Roman" panose="02020603050405020304" pitchFamily="18" charset="0"/>
                <a:ea typeface="Calibri" panose="020F0502020204030204" pitchFamily="34" charset="0"/>
                <a:cs typeface="Kalinga"/>
              </a:rPr>
              <a:t>Subject matter mastery </a:t>
            </a:r>
            <a:endParaRPr lang="en-IN" sz="2400" dirty="0">
              <a:solidFill>
                <a:srgbClr val="FFFF00"/>
              </a:solidFill>
              <a:latin typeface="Calibri" panose="020F0502020204030204" pitchFamily="34" charset="0"/>
              <a:ea typeface="Calibri" panose="020F0502020204030204" pitchFamily="34" charset="0"/>
              <a:cs typeface="Kalinga"/>
            </a:endParaRPr>
          </a:p>
          <a:p>
            <a:pPr algn="just">
              <a:lnSpc>
                <a:spcPct val="115000"/>
              </a:lnSpc>
              <a:spcAft>
                <a:spcPts val="0"/>
              </a:spcAft>
            </a:pPr>
            <a:r>
              <a:rPr lang="en-US" sz="2400" b="1" dirty="0">
                <a:latin typeface="Times New Roman" panose="02020603050405020304" pitchFamily="18" charset="0"/>
                <a:ea typeface="Calibri" panose="020F0502020204030204" pitchFamily="34" charset="0"/>
                <a:cs typeface="Kalinga"/>
              </a:rPr>
              <a:t>   According to Hill and Others, “Discussion is used for promoting critical thinking and other cognitive objectives”. Thus many studies evaluating the effectiveness of the discussion for promoting subject matter mastery at the college level. </a:t>
            </a:r>
            <a:endParaRPr lang="en-IN" sz="2400" dirty="0" smtClean="0">
              <a:latin typeface="Calibri" panose="020F0502020204030204" pitchFamily="34" charset="0"/>
              <a:ea typeface="Calibri" panose="020F0502020204030204" pitchFamily="34" charset="0"/>
              <a:cs typeface="Kalinga"/>
            </a:endParaRPr>
          </a:p>
          <a:p>
            <a:pPr lvl="0">
              <a:lnSpc>
                <a:spcPct val="115000"/>
              </a:lnSpc>
              <a:spcAft>
                <a:spcPts val="0"/>
              </a:spcAft>
            </a:pPr>
            <a:r>
              <a:rPr lang="en-US" sz="2400" b="1" dirty="0" smtClean="0">
                <a:solidFill>
                  <a:srgbClr val="FFFF00"/>
                </a:solidFill>
                <a:latin typeface="Times New Roman" panose="02020603050405020304" pitchFamily="18" charset="0"/>
                <a:ea typeface="Calibri" panose="020F0502020204030204" pitchFamily="34" charset="0"/>
                <a:cs typeface="Kalinga"/>
              </a:rPr>
              <a:t>b. Attitude change </a:t>
            </a:r>
            <a:endParaRPr lang="en-IN" sz="2400" dirty="0" smtClean="0">
              <a:solidFill>
                <a:srgbClr val="FFFF00"/>
              </a:solidFill>
              <a:latin typeface="Calibri" panose="020F0502020204030204" pitchFamily="34" charset="0"/>
              <a:ea typeface="Calibri" panose="020F0502020204030204" pitchFamily="34" charset="0"/>
              <a:cs typeface="Kalinga"/>
            </a:endParaRPr>
          </a:p>
          <a:p>
            <a:pPr algn="just">
              <a:lnSpc>
                <a:spcPct val="115000"/>
              </a:lnSpc>
              <a:spcAft>
                <a:spcPts val="0"/>
              </a:spcAft>
            </a:pPr>
            <a:r>
              <a:rPr lang="en-US" sz="2400" b="1" dirty="0" smtClean="0">
                <a:latin typeface="Times New Roman" panose="02020603050405020304" pitchFamily="18" charset="0"/>
                <a:ea typeface="Calibri" panose="020F0502020204030204" pitchFamily="34" charset="0"/>
                <a:cs typeface="Kalinga"/>
              </a:rPr>
              <a:t>  </a:t>
            </a:r>
            <a:r>
              <a:rPr lang="en-US" sz="2400" b="1" dirty="0">
                <a:latin typeface="Times New Roman" panose="02020603050405020304" pitchFamily="18" charset="0"/>
                <a:ea typeface="Calibri" panose="020F0502020204030204" pitchFamily="34" charset="0"/>
                <a:cs typeface="Kalinga"/>
              </a:rPr>
              <a:t>Discussion provides a good forum for the expression of student’s attitude towards a topic or issues. There is ample research evidence that discussion is effective in changing attitude s through confronting group members with new data</a:t>
            </a:r>
            <a:r>
              <a:rPr lang="en-US" sz="2400" b="1" dirty="0" smtClean="0">
                <a:latin typeface="Times New Roman" panose="02020603050405020304" pitchFamily="18" charset="0"/>
                <a:ea typeface="Calibri" panose="020F0502020204030204" pitchFamily="34" charset="0"/>
                <a:cs typeface="Kalinga"/>
              </a:rPr>
              <a:t>.</a:t>
            </a:r>
            <a:endParaRPr lang="en-IN" sz="2400" dirty="0">
              <a:latin typeface="Calibri" panose="020F0502020204030204" pitchFamily="34" charset="0"/>
              <a:ea typeface="Calibri" panose="020F0502020204030204" pitchFamily="34" charset="0"/>
              <a:cs typeface="Kalinga"/>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799"/>
          </a:xfrm>
          <a:noFill/>
        </p:spPr>
        <p:txBody>
          <a:bodyPr>
            <a:normAutofit lnSpcReduction="10000"/>
          </a:bodyPr>
          <a:lstStyle/>
          <a:p>
            <a:pPr marL="0" indent="0" algn="ctr">
              <a:buNone/>
            </a:pPr>
            <a:r>
              <a:rPr lang="en-IN" sz="3600" b="1" dirty="0">
                <a:solidFill>
                  <a:srgbClr val="FF0000"/>
                </a:solidFill>
              </a:rPr>
              <a:t>NATIONAL SEMINAR ON INNOVATIVE PRACTICES IN TEACHERS EDUCATION : THEORY AND </a:t>
            </a:r>
            <a:r>
              <a:rPr lang="en-IN" sz="3600" b="1" dirty="0" smtClean="0">
                <a:solidFill>
                  <a:srgbClr val="FF0000"/>
                </a:solidFill>
              </a:rPr>
              <a:t>RESEARCH </a:t>
            </a:r>
          </a:p>
          <a:p>
            <a:endParaRPr lang="en-IN" sz="3600" b="1" dirty="0">
              <a:solidFill>
                <a:srgbClr val="FF0000"/>
              </a:solidFill>
            </a:endParaRPr>
          </a:p>
          <a:p>
            <a:endParaRPr lang="en-IN" sz="3600" b="1" dirty="0" smtClean="0">
              <a:solidFill>
                <a:srgbClr val="FF0000"/>
              </a:solidFill>
            </a:endParaRPr>
          </a:p>
          <a:p>
            <a:pPr marL="0" indent="0">
              <a:buNone/>
            </a:pPr>
            <a:r>
              <a:rPr lang="en-IN" sz="3600" b="1" dirty="0" smtClean="0">
                <a:solidFill>
                  <a:srgbClr val="FF0000"/>
                </a:solidFill>
              </a:rPr>
              <a:t>ORGANISED BY :- </a:t>
            </a:r>
          </a:p>
          <a:p>
            <a:pPr marL="0" indent="0">
              <a:buNone/>
            </a:pPr>
            <a:endParaRPr lang="en-IN" sz="3600" b="1" dirty="0" smtClean="0">
              <a:solidFill>
                <a:srgbClr val="FF0000"/>
              </a:solidFill>
            </a:endParaRPr>
          </a:p>
          <a:p>
            <a:pPr algn="r"/>
            <a:r>
              <a:rPr lang="en-IN" sz="3600" b="1" dirty="0" smtClean="0">
                <a:solidFill>
                  <a:schemeClr val="tx2"/>
                </a:solidFill>
              </a:rPr>
              <a:t>REGIONAL INSTITUTE OF EDUCATION,BHOPAL</a:t>
            </a:r>
            <a:endParaRPr lang="en-IN" sz="3600" b="1" dirty="0">
              <a:solidFill>
                <a:schemeClr val="tx2"/>
              </a:solidFill>
            </a:endParaRPr>
          </a:p>
        </p:txBody>
      </p:sp>
    </p:spTree>
    <p:extLst>
      <p:ext uri="{BB962C8B-B14F-4D97-AF65-F5344CB8AC3E}">
        <p14:creationId xmlns:p14="http://schemas.microsoft.com/office/powerpoint/2010/main" xmlns="" val="3197366217"/>
      </p:ext>
    </p:extLst>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title"/>
          </p:nvPr>
        </p:nvSpPr>
        <p:spPr>
          <a:xfrm>
            <a:off x="304800" y="457200"/>
            <a:ext cx="8077199" cy="6248400"/>
          </a:xfrm>
        </p:spPr>
        <p:txBody>
          <a:bodyPr/>
          <a:lstStyle/>
          <a:p>
            <a:pPr lvl="0"/>
            <a:r>
              <a:rPr lang="en-US" sz="2400" b="1" dirty="0" smtClean="0">
                <a:solidFill>
                  <a:srgbClr val="FFFF00"/>
                </a:solidFill>
              </a:rPr>
              <a:t>c. Moral development Some </a:t>
            </a:r>
            <a:r>
              <a:rPr lang="en-US" sz="2400" b="1" dirty="0">
                <a:solidFill>
                  <a:srgbClr val="FFFF00"/>
                </a:solidFill>
              </a:rPr>
              <a:t>educators </a:t>
            </a:r>
            <a:r>
              <a:rPr lang="en-US" sz="2400" b="1" dirty="0" smtClean="0">
                <a:solidFill>
                  <a:srgbClr val="FFFF00"/>
                </a:solidFill>
              </a:rPr>
              <a:t/>
            </a:r>
            <a:br>
              <a:rPr lang="en-US" sz="2400" b="1" dirty="0" smtClean="0">
                <a:solidFill>
                  <a:srgbClr val="FFFF00"/>
                </a:solidFill>
              </a:rPr>
            </a:br>
            <a:r>
              <a:rPr lang="en-US" sz="2400" b="1" dirty="0" smtClean="0">
                <a:solidFill>
                  <a:schemeClr val="tx1"/>
                </a:solidFill>
              </a:rPr>
              <a:t>Some educators </a:t>
            </a:r>
            <a:r>
              <a:rPr lang="en-US" sz="2400" b="1" dirty="0" smtClean="0"/>
              <a:t>advocate </a:t>
            </a:r>
            <a:r>
              <a:rPr lang="en-US" sz="2400" b="1" dirty="0"/>
              <a:t>the uses of discussion to advance student’s capability for moral reasoning. </a:t>
            </a:r>
            <a:r>
              <a:rPr lang="en-IN" sz="2400" dirty="0"/>
              <a:t/>
            </a:r>
            <a:br>
              <a:rPr lang="en-IN" sz="2400" dirty="0"/>
            </a:br>
            <a:r>
              <a:rPr lang="en-IN" sz="2400" dirty="0" smtClean="0">
                <a:solidFill>
                  <a:srgbClr val="FFFF00"/>
                </a:solidFill>
              </a:rPr>
              <a:t>d. </a:t>
            </a:r>
            <a:r>
              <a:rPr lang="en-US" sz="2400" b="1" dirty="0" smtClean="0">
                <a:solidFill>
                  <a:srgbClr val="FFFF00"/>
                </a:solidFill>
              </a:rPr>
              <a:t>Problem </a:t>
            </a:r>
            <a:r>
              <a:rPr lang="en-US" sz="2400" b="1" dirty="0">
                <a:solidFill>
                  <a:srgbClr val="FFFF00"/>
                </a:solidFill>
              </a:rPr>
              <a:t>solving </a:t>
            </a:r>
            <a:r>
              <a:rPr lang="en-IN" sz="2400" dirty="0"/>
              <a:t/>
            </a:r>
            <a:br>
              <a:rPr lang="en-IN" sz="2400" dirty="0"/>
            </a:br>
            <a:r>
              <a:rPr lang="en-US" sz="2400" b="1" dirty="0"/>
              <a:t>   The discussion method is often used to help a group to reach a solution a problem. </a:t>
            </a:r>
            <a:r>
              <a:rPr lang="en-IN" sz="2400" dirty="0"/>
              <a:t/>
            </a:r>
            <a:br>
              <a:rPr lang="en-IN" sz="2400" dirty="0"/>
            </a:br>
            <a:r>
              <a:rPr lang="en-IN" sz="2400" dirty="0" smtClean="0">
                <a:solidFill>
                  <a:srgbClr val="FFFF00"/>
                </a:solidFill>
              </a:rPr>
              <a:t>e . </a:t>
            </a:r>
            <a:r>
              <a:rPr lang="en-US" sz="2400" b="1" dirty="0" smtClean="0">
                <a:solidFill>
                  <a:srgbClr val="FFFF00"/>
                </a:solidFill>
              </a:rPr>
              <a:t>Communication </a:t>
            </a:r>
            <a:r>
              <a:rPr lang="en-US" sz="2400" b="1" dirty="0">
                <a:solidFill>
                  <a:srgbClr val="FFFF00"/>
                </a:solidFill>
              </a:rPr>
              <a:t>skills </a:t>
            </a:r>
            <a:r>
              <a:rPr lang="en-IN" sz="2400" dirty="0"/>
              <a:t/>
            </a:r>
            <a:br>
              <a:rPr lang="en-IN" sz="2400" dirty="0"/>
            </a:br>
            <a:r>
              <a:rPr lang="en-US" sz="2400" b="1" dirty="0"/>
              <a:t>     Discussions group participants might focus on the communication skills such as inviting silent group members to speak, avoiding monopolization of talk time, acknowledge and paraphrasing what other participants have said. </a:t>
            </a:r>
            <a:endParaRPr lang="en-IN" sz="2400" dirty="0"/>
          </a:p>
        </p:txBody>
      </p:sp>
    </p:spTree>
    <p:extLst>
      <p:ext uri="{BB962C8B-B14F-4D97-AF65-F5344CB8AC3E}">
        <p14:creationId xmlns:p14="http://schemas.microsoft.com/office/powerpoint/2010/main" xmlns="" val="2860350037"/>
      </p:ext>
    </p:extLst>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1"/>
          <p:cNvSpPr>
            <a:spLocks noChangeArrowheads="1"/>
          </p:cNvSpPr>
          <p:nvPr/>
        </p:nvSpPr>
        <p:spPr bwMode="auto">
          <a:xfrm>
            <a:off x="304800" y="579566"/>
            <a:ext cx="838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000" b="1" dirty="0">
                <a:solidFill>
                  <a:srgbClr val="FF3300"/>
                </a:solidFill>
              </a:rPr>
              <a:t>ADVANTAGES OF DISCUSSION APPROACH:</a:t>
            </a:r>
            <a:endParaRPr lang="en-IN" sz="3000" b="1" dirty="0">
              <a:solidFill>
                <a:srgbClr val="FF3300"/>
              </a:solidFill>
            </a:endParaRPr>
          </a:p>
          <a:p>
            <a:pPr lvl="0"/>
            <a:r>
              <a:rPr lang="en-US" b="1" dirty="0">
                <a:solidFill>
                  <a:srgbClr val="FFFF00"/>
                </a:solidFill>
              </a:rPr>
              <a:t>Course content  </a:t>
            </a:r>
            <a:endParaRPr lang="en-IN" dirty="0">
              <a:solidFill>
                <a:srgbClr val="FFFF00"/>
              </a:solidFill>
            </a:endParaRPr>
          </a:p>
          <a:p>
            <a:r>
              <a:rPr lang="en-US" b="1" dirty="0"/>
              <a:t>Discussion helps students assimilate and integrate information they have initially acquired from reading or lectures. Students can also be asked in discussion to compare and contrast different concepts .Discussion is useful for emphasizing the connections between new and old knowledge.</a:t>
            </a:r>
            <a:endParaRPr lang="en-IN" dirty="0"/>
          </a:p>
          <a:p>
            <a:pPr lvl="0"/>
            <a:r>
              <a:rPr lang="en-US" b="1" dirty="0">
                <a:solidFill>
                  <a:srgbClr val="FFFF00"/>
                </a:solidFill>
              </a:rPr>
              <a:t>Thinking skill </a:t>
            </a:r>
            <a:endParaRPr lang="en-IN" dirty="0">
              <a:solidFill>
                <a:srgbClr val="FFFF00"/>
              </a:solidFill>
            </a:endParaRPr>
          </a:p>
          <a:p>
            <a:r>
              <a:rPr lang="en-US" b="1" dirty="0"/>
              <a:t>Discussion is most useful technique in the process of learning that is thinking. It may stimulate students to think the fact in the better way. Discussion follows thinking   i.e. discussion stimulating students who speak and thinking stimulates even those listen.</a:t>
            </a:r>
            <a:endParaRPr lang="en-IN" dirty="0"/>
          </a:p>
          <a:p>
            <a:pPr lvl="0"/>
            <a:r>
              <a:rPr lang="en-US" b="1" dirty="0">
                <a:solidFill>
                  <a:srgbClr val="FFFF00"/>
                </a:solidFill>
              </a:rPr>
              <a:t>Student involvement</a:t>
            </a:r>
            <a:endParaRPr lang="en-IN" dirty="0">
              <a:solidFill>
                <a:srgbClr val="FFFF00"/>
              </a:solidFill>
            </a:endParaRPr>
          </a:p>
          <a:p>
            <a:r>
              <a:rPr lang="en-US" b="1" dirty="0"/>
              <a:t>In addition to clarifying content, teaching rational thinking and highlighting effective judgment, discussion is particularly effective at increasing student’s involvement in classes.</a:t>
            </a:r>
            <a:endParaRPr lang="en-IN" dirty="0"/>
          </a:p>
          <a:p>
            <a:pPr lvl="0"/>
            <a:r>
              <a:rPr lang="en-US" b="1" dirty="0">
                <a:solidFill>
                  <a:srgbClr val="FFFF00"/>
                </a:solidFill>
              </a:rPr>
              <a:t>Gives knowledge </a:t>
            </a:r>
            <a:endParaRPr lang="en-IN" dirty="0">
              <a:solidFill>
                <a:srgbClr val="FFFF00"/>
              </a:solidFill>
            </a:endParaRPr>
          </a:p>
          <a:p>
            <a:r>
              <a:rPr lang="en-US" b="1" dirty="0"/>
              <a:t>In discussion there is no rote learning. Definite factual knowledge must be possessed by the participants of the discussion. Otherwise they will not be able to participate. </a:t>
            </a:r>
            <a:endParaRPr lang="en-IN" dirty="0"/>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305800" cy="6417141"/>
          </a:xfrm>
          <a:prstGeom prst="rect">
            <a:avLst/>
          </a:prstGeom>
        </p:spPr>
        <p:txBody>
          <a:bodyPr wrap="square">
            <a:spAutoFit/>
          </a:bodyPr>
          <a:lstStyle/>
          <a:p>
            <a:pPr>
              <a:lnSpc>
                <a:spcPct val="115000"/>
              </a:lnSpc>
              <a:spcAft>
                <a:spcPts val="0"/>
              </a:spcAft>
            </a:pPr>
            <a:r>
              <a:rPr lang="en-US" sz="4000" b="1" i="1" u="sng" dirty="0">
                <a:solidFill>
                  <a:srgbClr val="FF3300"/>
                </a:solidFill>
                <a:latin typeface="Times New Roman" panose="02020603050405020304" pitchFamily="18" charset="0"/>
                <a:ea typeface="Calibri" panose="020F0502020204030204" pitchFamily="34" charset="0"/>
                <a:cs typeface="Kalinga"/>
              </a:rPr>
              <a:t>CONCLUSION</a:t>
            </a:r>
            <a:r>
              <a:rPr lang="en-US" sz="4000" b="1" i="1" u="sng" dirty="0" smtClean="0">
                <a:solidFill>
                  <a:srgbClr val="FF3300"/>
                </a:solidFill>
                <a:latin typeface="Times New Roman" panose="02020603050405020304" pitchFamily="18" charset="0"/>
                <a:ea typeface="Calibri" panose="020F0502020204030204" pitchFamily="34" charset="0"/>
                <a:cs typeface="Kalinga"/>
              </a:rPr>
              <a:t>:</a:t>
            </a:r>
          </a:p>
          <a:p>
            <a:pPr>
              <a:lnSpc>
                <a:spcPct val="115000"/>
              </a:lnSpc>
              <a:spcAft>
                <a:spcPts val="0"/>
              </a:spcAft>
            </a:pPr>
            <a:endParaRPr lang="en-IN" sz="4000" b="1" i="1" u="sng" dirty="0">
              <a:solidFill>
                <a:srgbClr val="FF3300"/>
              </a:solidFill>
              <a:latin typeface="Calibri" panose="020F0502020204030204" pitchFamily="34" charset="0"/>
              <a:ea typeface="Calibri" panose="020F0502020204030204" pitchFamily="34" charset="0"/>
              <a:cs typeface="Kalinga"/>
            </a:endParaRPr>
          </a:p>
          <a:p>
            <a:pPr algn="just">
              <a:lnSpc>
                <a:spcPct val="115000"/>
              </a:lnSpc>
              <a:spcAft>
                <a:spcPts val="0"/>
              </a:spcAft>
            </a:pPr>
            <a:r>
              <a:rPr lang="en-US" b="1" dirty="0">
                <a:latin typeface="Times New Roman" panose="02020603050405020304" pitchFamily="18" charset="0"/>
                <a:ea typeface="Calibri" panose="020F0502020204030204" pitchFamily="34" charset="0"/>
                <a:cs typeface="Kalinga"/>
              </a:rPr>
              <a:t>         </a:t>
            </a:r>
            <a:r>
              <a:rPr lang="en-US" sz="2400" b="1" dirty="0">
                <a:latin typeface="Times New Roman" panose="02020603050405020304" pitchFamily="18" charset="0"/>
                <a:ea typeface="Calibri" panose="020F0502020204030204" pitchFamily="34" charset="0"/>
                <a:cs typeface="Kalinga"/>
              </a:rPr>
              <a:t>Teaching is a complex activity. It is a process in which students are provided with a controlled environment for interaction with the purpose to promote a definite learning in them. The environment provided to students is constituted by a content, the teacher who organizes and provides specific learning experiences, different ways and means of providing learning experiences and the school setting. It is this interaction between human and non–human components that makes the process of teaching learning is highly complex activity. </a:t>
            </a:r>
            <a:endParaRPr lang="en-IN" sz="2400" dirty="0">
              <a:latin typeface="Calibri" panose="020F0502020204030204" pitchFamily="34" charset="0"/>
              <a:ea typeface="Calibri" panose="020F0502020204030204" pitchFamily="34" charset="0"/>
              <a:cs typeface="Kalinga"/>
            </a:endParaRPr>
          </a:p>
          <a:p>
            <a:pPr algn="just">
              <a:lnSpc>
                <a:spcPct val="115000"/>
              </a:lnSpc>
              <a:spcAft>
                <a:spcPts val="0"/>
              </a:spcAft>
            </a:pPr>
            <a:r>
              <a:rPr lang="en-US" sz="2000" b="1" dirty="0">
                <a:latin typeface="Times New Roman" panose="02020603050405020304" pitchFamily="18" charset="0"/>
                <a:ea typeface="Calibri" panose="020F0502020204030204" pitchFamily="34" charset="0"/>
                <a:cs typeface="Kalinga"/>
              </a:rPr>
              <a:t>             </a:t>
            </a:r>
            <a:endParaRPr lang="en-IN" sz="2000" dirty="0">
              <a:latin typeface="Calibri" panose="020F0502020204030204" pitchFamily="34" charset="0"/>
              <a:ea typeface="Calibri" panose="020F0502020204030204" pitchFamily="34" charset="0"/>
              <a:cs typeface="Kalinga"/>
            </a:endParaRPr>
          </a:p>
          <a:p>
            <a:r>
              <a:rPr lang="en-US" sz="2000" b="1" dirty="0">
                <a:latin typeface="Times New Roman" panose="02020603050405020304" pitchFamily="18" charset="0"/>
                <a:ea typeface="Calibri" panose="020F0502020204030204" pitchFamily="34" charset="0"/>
              </a:rPr>
              <a:t>	</a:t>
            </a:r>
            <a:endParaRPr lang="en-IN" sz="2000" dirty="0"/>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title"/>
          </p:nvPr>
        </p:nvSpPr>
        <p:spPr>
          <a:xfrm>
            <a:off x="866443" y="2861734"/>
            <a:ext cx="7896557" cy="3615266"/>
          </a:xfrm>
        </p:spPr>
        <p:txBody>
          <a:bodyPr/>
          <a:lstStyle/>
          <a:p>
            <a:pPr algn="just"/>
            <a:r>
              <a:rPr lang="en-US" sz="2400" b="1" dirty="0"/>
              <a:t>Effective teaching necessitates making difficult and principled choices, exercising careful judgment and honoring the complex nature of the educational missions. In addition to the technical knowledge and skills teachers have to use in their daily practice, they must also be aware of the ethical dimensions of their profession. In this connection, the preliminary missions is to foster the development of approaches, dispositions, and understanding, while acknowledging thoughtfully and responsibly a wide range of human needs and condition. Thus teacher must master of instructional approaches and strategies yet remain critical and reflective about their learning practice. </a:t>
            </a:r>
            <a:r>
              <a:rPr lang="en-IN" sz="2400" dirty="0"/>
              <a:t/>
            </a:r>
            <a:br>
              <a:rPr lang="en-IN" sz="2400" dirty="0"/>
            </a:br>
            <a:endParaRPr lang="en-IN" sz="2400" dirty="0"/>
          </a:p>
        </p:txBody>
      </p:sp>
    </p:spTree>
    <p:extLst>
      <p:ext uri="{BB962C8B-B14F-4D97-AF65-F5344CB8AC3E}">
        <p14:creationId xmlns:p14="http://schemas.microsoft.com/office/powerpoint/2010/main" xmlns="" val="1729789014"/>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609600"/>
            <a:ext cx="8610600" cy="3886200"/>
          </a:xfrm>
          <a:blipFill>
            <a:blip r:embed="rId2"/>
            <a:stretch>
              <a:fillRect/>
            </a:stretch>
          </a:blipFill>
        </p:spPr>
        <p:txBody>
          <a:bodyPr>
            <a:noAutofit/>
          </a:bodyPr>
          <a:lstStyle/>
          <a:p>
            <a:pPr algn="r"/>
            <a:endParaRPr lang="en-IN" sz="6000" b="1" dirty="0" smtClean="0">
              <a:solidFill>
                <a:srgbClr val="FF3300"/>
              </a:solidFill>
              <a:latin typeface="Algerian" panose="04020705040A02060702" pitchFamily="82" charset="0"/>
            </a:endParaRPr>
          </a:p>
          <a:p>
            <a:pPr algn="r"/>
            <a:endParaRPr lang="en-IN" sz="6000" b="1" dirty="0">
              <a:solidFill>
                <a:srgbClr val="FF3300"/>
              </a:solidFill>
              <a:latin typeface="Algerian" panose="04020705040A02060702" pitchFamily="82" charset="0"/>
            </a:endParaRPr>
          </a:p>
          <a:p>
            <a:pPr algn="r"/>
            <a:endParaRPr lang="en-IN" sz="6000" b="1" dirty="0" smtClean="0">
              <a:solidFill>
                <a:srgbClr val="FF3300"/>
              </a:solidFill>
              <a:latin typeface="Algerian" panose="04020705040A02060702" pitchFamily="82" charset="0"/>
            </a:endParaRPr>
          </a:p>
          <a:p>
            <a:pPr algn="r"/>
            <a:endParaRPr lang="en-IN" sz="6000" b="1" dirty="0">
              <a:solidFill>
                <a:srgbClr val="FF3300"/>
              </a:solidFill>
              <a:latin typeface="Algerian" panose="04020705040A02060702" pitchFamily="82" charset="0"/>
            </a:endParaRPr>
          </a:p>
          <a:p>
            <a:pPr algn="r"/>
            <a:endParaRPr lang="en-IN" sz="6000" b="1" dirty="0" smtClean="0">
              <a:solidFill>
                <a:srgbClr val="FF3300"/>
              </a:solidFill>
              <a:latin typeface="Algerian" panose="04020705040A02060702" pitchFamily="82" charset="0"/>
            </a:endParaRPr>
          </a:p>
          <a:p>
            <a:pPr algn="r"/>
            <a:r>
              <a:rPr lang="en-IN" sz="6000" b="1" dirty="0" smtClean="0">
                <a:solidFill>
                  <a:srgbClr val="FF3300"/>
                </a:solidFill>
                <a:latin typeface="Algerian" panose="04020705040A02060702" pitchFamily="82" charset="0"/>
              </a:rPr>
              <a:t>    THANKING YOU</a:t>
            </a:r>
            <a:endParaRPr lang="en-IN" sz="6000" b="1" dirty="0">
              <a:solidFill>
                <a:srgbClr val="FF3300"/>
              </a:solidFill>
              <a:latin typeface="Algerian" panose="04020705040A02060702" pitchFamily="82" charset="0"/>
            </a:endParaRPr>
          </a:p>
        </p:txBody>
      </p:sp>
    </p:spTree>
    <p:extLst>
      <p:ext uri="{BB962C8B-B14F-4D97-AF65-F5344CB8AC3E}">
        <p14:creationId xmlns:p14="http://schemas.microsoft.com/office/powerpoint/2010/main" xmlns="" val="1143672181"/>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xmlns="">
                  <a14:imgLayer r:embed="rId3">
                    <a14:imgEffect>
                      <a14:sharpenSoften amount="77000"/>
                    </a14:imgEffect>
                  </a14:imgLayer>
                </a14:imgProps>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77200" cy="6172199"/>
          </a:xfrm>
        </p:spPr>
        <p:txBody>
          <a:bodyPr>
            <a:normAutofit/>
          </a:bodyPr>
          <a:lstStyle/>
          <a:p>
            <a:pPr algn="ctr">
              <a:buNone/>
            </a:pPr>
            <a:endParaRPr lang="en-US" sz="3000" b="1" dirty="0"/>
          </a:p>
          <a:p>
            <a:pPr>
              <a:buNone/>
            </a:pPr>
            <a:r>
              <a:rPr lang="en-US" sz="3000" b="1" dirty="0" smtClean="0">
                <a:solidFill>
                  <a:srgbClr val="FF0000"/>
                </a:solidFill>
              </a:rPr>
              <a:t>	</a:t>
            </a:r>
          </a:p>
          <a:p>
            <a:pPr>
              <a:buNone/>
            </a:pPr>
            <a:r>
              <a:rPr lang="en-US" sz="4000" b="1" dirty="0" smtClean="0"/>
              <a:t>OUR TOPIC </a:t>
            </a:r>
            <a:r>
              <a:rPr lang="en-US" sz="4000" b="1" dirty="0"/>
              <a:t>IS :- </a:t>
            </a:r>
          </a:p>
          <a:p>
            <a:pPr algn="ctr">
              <a:buNone/>
            </a:pPr>
            <a:endParaRPr lang="en-US" sz="3000" b="1" dirty="0"/>
          </a:p>
          <a:p>
            <a:pPr algn="ctr">
              <a:buNone/>
            </a:pPr>
            <a:endParaRPr lang="en-US" sz="3000" b="1" dirty="0" smtClean="0"/>
          </a:p>
          <a:p>
            <a:pPr algn="ctr">
              <a:buNone/>
            </a:pPr>
            <a:endParaRPr lang="en-US" sz="3000" b="1" dirty="0"/>
          </a:p>
          <a:p>
            <a:pPr algn="r">
              <a:buNone/>
            </a:pPr>
            <a:r>
              <a:rPr lang="en-US" sz="3000" b="1" dirty="0">
                <a:solidFill>
                  <a:srgbClr val="FF0000"/>
                </a:solidFill>
              </a:rPr>
              <a:t>EFFECTIVE TEACHING: DISCUSSION APPROACH IN TEACHING LEARNING PRACTICES</a:t>
            </a:r>
            <a:endParaRPr lang="en-US" sz="3000" b="1" spc="50" dirty="0">
              <a:ln w="11430"/>
              <a:solidFill>
                <a:srgbClr val="FF0000"/>
              </a:solidFill>
              <a:effectLst>
                <a:outerShdw blurRad="76200" dist="50800" dir="5400000" algn="tl" rotWithShape="0">
                  <a:srgbClr val="000000">
                    <a:alpha val="65000"/>
                  </a:srgbClr>
                </a:outerShdw>
              </a:effectLst>
            </a:endParaRPr>
          </a:p>
          <a:p>
            <a:endParaRPr lang="en-IN" sz="3000" dirty="0"/>
          </a:p>
        </p:txBody>
      </p:sp>
    </p:spTree>
    <p:extLst>
      <p:ext uri="{BB962C8B-B14F-4D97-AF65-F5344CB8AC3E}">
        <p14:creationId xmlns:p14="http://schemas.microsoft.com/office/powerpoint/2010/main" xmlns="" val="3643816349"/>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385048" cy="762000"/>
          </a:xfr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lstStyle/>
          <a:p>
            <a:r>
              <a:rPr lang="en-US" b="1" dirty="0" smtClean="0">
                <a:solidFill>
                  <a:srgbClr val="FF0000"/>
                </a:solidFill>
              </a:rPr>
              <a:t>PRESENTED BY </a:t>
            </a:r>
            <a:endParaRPr lang="en-US" b="1" dirty="0">
              <a:solidFill>
                <a:srgbClr val="FF0000"/>
              </a:solidFill>
            </a:endParaRPr>
          </a:p>
        </p:txBody>
      </p:sp>
      <p:sp>
        <p:nvSpPr>
          <p:cNvPr id="3" name="Content Placeholder 2"/>
          <p:cNvSpPr>
            <a:spLocks noGrp="1"/>
          </p:cNvSpPr>
          <p:nvPr>
            <p:ph idx="1"/>
          </p:nvPr>
        </p:nvSpPr>
        <p:spPr>
          <a:xfrm>
            <a:off x="301752" y="1371601"/>
            <a:ext cx="8385048" cy="5334000"/>
          </a:xfrm>
        </p:spPr>
        <p:txBody>
          <a:bodyPr>
            <a:normAutofit/>
          </a:bodyPr>
          <a:lstStyle/>
          <a:p>
            <a:pPr marL="0" indent="0">
              <a:buNone/>
            </a:pPr>
            <a:endParaRPr lang="en-US" b="1" dirty="0" smtClean="0"/>
          </a:p>
          <a:p>
            <a:pPr marL="0" indent="0" algn="ctr">
              <a:buNone/>
            </a:pPr>
            <a:r>
              <a:rPr lang="en-US" b="1" dirty="0" smtClean="0"/>
              <a:t>*</a:t>
            </a:r>
            <a:r>
              <a:rPr lang="en-US" sz="3600" b="1" dirty="0"/>
              <a:t>Dr</a:t>
            </a:r>
            <a:r>
              <a:rPr lang="en-US" sz="3600" b="1" dirty="0" smtClean="0"/>
              <a:t>. </a:t>
            </a:r>
            <a:r>
              <a:rPr lang="en-US" sz="3600" b="1" dirty="0" err="1" smtClean="0"/>
              <a:t>Sasmita</a:t>
            </a:r>
            <a:r>
              <a:rPr lang="en-US" sz="3600" b="1" dirty="0" smtClean="0"/>
              <a:t> </a:t>
            </a:r>
            <a:r>
              <a:rPr lang="en-US" sz="3600" b="1" smtClean="0"/>
              <a:t>Gahan</a:t>
            </a:r>
            <a:endParaRPr lang="en-US" sz="3600" b="1" dirty="0" smtClean="0"/>
          </a:p>
          <a:p>
            <a:pPr marL="0" indent="0" algn="just">
              <a:buNone/>
            </a:pPr>
            <a:r>
              <a:rPr lang="en-IN" sz="2400" b="1" dirty="0" smtClean="0">
                <a:solidFill>
                  <a:srgbClr val="FFFF00"/>
                </a:solidFill>
              </a:rPr>
              <a:t>           </a:t>
            </a:r>
            <a:endParaRPr lang="en-IN" sz="2400" dirty="0">
              <a:solidFill>
                <a:srgbClr val="FFFF00"/>
              </a:solidFill>
            </a:endParaRPr>
          </a:p>
          <a:p>
            <a:pPr marL="0" indent="0">
              <a:buNone/>
            </a:pPr>
            <a:r>
              <a:rPr lang="en-US" sz="2400" b="1" dirty="0" smtClean="0">
                <a:solidFill>
                  <a:srgbClr val="FFFF00"/>
                </a:solidFill>
              </a:rPr>
              <a:t>  </a:t>
            </a:r>
            <a:endParaRPr lang="en-IN" sz="2400" dirty="0">
              <a:solidFill>
                <a:srgbClr val="FFFF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latin typeface="Arial Black" panose="020B0A04020102020204" pitchFamily="34" charset="0"/>
              </a:rPr>
              <a:t>INTRODUCTION</a:t>
            </a:r>
            <a:endParaRPr lang="en-US" b="1" i="1" dirty="0">
              <a:solidFill>
                <a:srgbClr val="FF0000"/>
              </a:solidFill>
              <a:latin typeface="Arial Black" panose="020B0A04020102020204" pitchFamily="34" charset="0"/>
            </a:endParaRPr>
          </a:p>
        </p:txBody>
      </p:sp>
      <p:sp>
        <p:nvSpPr>
          <p:cNvPr id="5" name="TextBox 4"/>
          <p:cNvSpPr txBox="1"/>
          <p:nvPr/>
        </p:nvSpPr>
        <p:spPr>
          <a:xfrm>
            <a:off x="304800" y="1600200"/>
            <a:ext cx="8531352" cy="3323987"/>
          </a:xfrm>
          <a:prstGeom prst="rect">
            <a:avLst/>
          </a:prstGeom>
          <a:noFill/>
        </p:spPr>
        <p:txBody>
          <a:bodyPr wrap="square" rtlCol="0">
            <a:spAutoFit/>
          </a:bodyPr>
          <a:lstStyle/>
          <a:p>
            <a:pPr algn="just"/>
            <a:r>
              <a:rPr lang="en-US" b="1" dirty="0"/>
              <a:t> </a:t>
            </a:r>
            <a:endParaRPr lang="en-IN" dirty="0"/>
          </a:p>
          <a:p>
            <a:pPr algn="just"/>
            <a:r>
              <a:rPr lang="en-US" sz="2400" b="1" dirty="0" smtClean="0"/>
              <a:t>		The </a:t>
            </a:r>
            <a:r>
              <a:rPr lang="en-US" sz="2400" b="1" dirty="0"/>
              <a:t>modern concept of teaching is quite different from traditional type of teaching. In modern perspective, teaching is a influencing directed activity in which we influence upon the Minds of the students. Teaching involves interaction between teacher and students. Teaching activity should be well planned, well designed and well thought to result into some change in behavior that is learning</a:t>
            </a:r>
            <a:endParaRPr lang="en-US" sz="2400"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763000" cy="6740307"/>
          </a:xfrm>
          <a:prstGeom prst="rect">
            <a:avLst/>
          </a:prstGeom>
          <a:noFill/>
        </p:spPr>
        <p:txBody>
          <a:bodyPr wrap="square" rtlCol="0">
            <a:spAutoFit/>
          </a:bodyPr>
          <a:lstStyle/>
          <a:p>
            <a:r>
              <a:rPr lang="en-US" b="1" dirty="0">
                <a:solidFill>
                  <a:srgbClr val="FF0000"/>
                </a:solidFill>
              </a:rPr>
              <a:t>WHAT EFFECTIVE TEACHING </a:t>
            </a:r>
            <a:r>
              <a:rPr lang="en-US" b="1" dirty="0" smtClean="0">
                <a:solidFill>
                  <a:srgbClr val="FF0000"/>
                </a:solidFill>
              </a:rPr>
              <a:t>IS ?</a:t>
            </a:r>
            <a:endParaRPr lang="en-IN" dirty="0">
              <a:solidFill>
                <a:srgbClr val="FF0000"/>
              </a:solidFill>
            </a:endParaRPr>
          </a:p>
          <a:p>
            <a:r>
              <a:rPr lang="en-US" b="1" dirty="0"/>
              <a:t> </a:t>
            </a:r>
            <a:endParaRPr lang="en-IN" dirty="0"/>
          </a:p>
          <a:p>
            <a:r>
              <a:rPr lang="en-US" b="1" dirty="0"/>
              <a:t>Effective teaching is more than just the successful transference of knowledge and skill or application around a particular topic. Effective teaching ensures that this surface approach to learning is replaced by deeper student driven approaches to learning that analyze, develop, create and demonstrate understanding. Students need to initiate learning and maintain engagement during learning in their development as independent lifelong learners. Effective teaching is the teaching that successfully achieves the learning objectives by the pupils as identified by the teacher. The most effective teaching is that which results in the most effective learning. In addition the learning is a process not the product; it involves all those experiences and training through teaching of an individual which helps to change the behavior and Prepare to take necessary adjustment and adaptation in changing situations.</a:t>
            </a:r>
            <a:endParaRPr lang="en-IN" dirty="0"/>
          </a:p>
          <a:p>
            <a:r>
              <a:rPr lang="en-US" b="1" dirty="0"/>
              <a:t> </a:t>
            </a:r>
            <a:endParaRPr lang="en-IN" dirty="0"/>
          </a:p>
          <a:p>
            <a:r>
              <a:rPr lang="en-US" dirty="0"/>
              <a:t>	E</a:t>
            </a:r>
            <a:r>
              <a:rPr lang="en-US" b="1" dirty="0"/>
              <a:t>ffective teaching can be defined as follows “competence of a teacher to produce agreed upon results. The kind of teaching which produce s no effect on the behavior of students fails in its objectives of guiding the students towards educative learning experiences’’. In fact the measure of the effectiveness of teaching is the quality and quantity of learning it produces. Some educators claim that effective or good teaching cannot be defined because the criteria differ from every instructional situations and every teacher. </a:t>
            </a:r>
            <a:endParaRPr lang="en-IN"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0"/>
            <a:ext cx="8686800" cy="5539978"/>
          </a:xfrm>
          <a:prstGeom prst="rect">
            <a:avLst/>
          </a:prstGeom>
        </p:spPr>
        <p:txBody>
          <a:bodyPr wrap="square">
            <a:spAutoFit/>
          </a:bodyPr>
          <a:lstStyle/>
          <a:p>
            <a:pPr algn="ctr"/>
            <a:r>
              <a:rPr lang="en-US" sz="2400" b="1" dirty="0" smtClean="0">
                <a:solidFill>
                  <a:srgbClr val="FF0000"/>
                </a:solidFill>
              </a:rPr>
              <a:t>CHARACTERISTICS </a:t>
            </a:r>
            <a:r>
              <a:rPr lang="en-US" sz="2400" b="1" dirty="0">
                <a:solidFill>
                  <a:srgbClr val="FF0000"/>
                </a:solidFill>
              </a:rPr>
              <a:t>OF EFFECTIVE TEACHING   :</a:t>
            </a:r>
            <a:endParaRPr lang="en-IN" sz="2400" dirty="0">
              <a:solidFill>
                <a:srgbClr val="FF0000"/>
              </a:solidFill>
            </a:endParaRPr>
          </a:p>
          <a:p>
            <a:r>
              <a:rPr lang="en-US" sz="2400" dirty="0"/>
              <a:t> </a:t>
            </a:r>
            <a:endParaRPr lang="en-IN" sz="2400" dirty="0"/>
          </a:p>
          <a:p>
            <a:pPr lvl="0"/>
            <a:r>
              <a:rPr lang="en-US" sz="2400" b="1" dirty="0" smtClean="0"/>
              <a:t>1. Treats </a:t>
            </a:r>
            <a:r>
              <a:rPr lang="en-US" sz="2400" b="1" dirty="0"/>
              <a:t>students with respect and caring.</a:t>
            </a:r>
            <a:endParaRPr lang="en-IN" sz="2400" dirty="0"/>
          </a:p>
          <a:p>
            <a:pPr lvl="0"/>
            <a:r>
              <a:rPr lang="en-US" sz="2400" b="1" dirty="0" smtClean="0"/>
              <a:t>2. Provides </a:t>
            </a:r>
            <a:r>
              <a:rPr lang="en-US" sz="2400" b="1" dirty="0"/>
              <a:t>many concrete, real, practical examples.</a:t>
            </a:r>
            <a:endParaRPr lang="en-IN" sz="2400" dirty="0"/>
          </a:p>
          <a:p>
            <a:pPr lvl="0"/>
            <a:r>
              <a:rPr lang="en-US" sz="2400" b="1" dirty="0" smtClean="0"/>
              <a:t>3. Communicates </a:t>
            </a:r>
            <a:r>
              <a:rPr lang="en-US" sz="2400" b="1" dirty="0"/>
              <a:t>at the level of all students in class.</a:t>
            </a:r>
            <a:endParaRPr lang="en-IN" sz="2400" dirty="0"/>
          </a:p>
          <a:p>
            <a:pPr lvl="0"/>
            <a:r>
              <a:rPr lang="en-US" sz="2400" b="1" dirty="0" smtClean="0"/>
              <a:t>4. Uses </a:t>
            </a:r>
            <a:r>
              <a:rPr lang="en-US" sz="2400" b="1" dirty="0"/>
              <a:t>nonverbal behavior, such as gestures, walking around, and eye contact to reinforce his/her comments.</a:t>
            </a:r>
            <a:endParaRPr lang="en-IN" sz="2400" dirty="0"/>
          </a:p>
          <a:p>
            <a:pPr lvl="0"/>
            <a:r>
              <a:rPr lang="en-US" sz="2400" b="1" dirty="0" smtClean="0"/>
              <a:t>5. Provides </a:t>
            </a:r>
            <a:r>
              <a:rPr lang="en-US" sz="2400" b="1" dirty="0"/>
              <a:t>clear explanations. Holds attentions and respect of students - practices effective classroom management. </a:t>
            </a:r>
            <a:endParaRPr lang="en-IN" sz="2400" dirty="0"/>
          </a:p>
          <a:p>
            <a:pPr lvl="0"/>
            <a:r>
              <a:rPr lang="en-US" sz="2400" b="1" dirty="0" smtClean="0"/>
              <a:t>6. Provides </a:t>
            </a:r>
            <a:r>
              <a:rPr lang="en-US" sz="2400" b="1" dirty="0"/>
              <a:t>frequent and immediate feedback to students on their performance.</a:t>
            </a:r>
            <a:endParaRPr lang="en-IN" sz="2400" dirty="0"/>
          </a:p>
          <a:p>
            <a:pPr lvl="0"/>
            <a:r>
              <a:rPr lang="en-US" sz="2400" b="1" dirty="0" smtClean="0"/>
              <a:t>7. Begins </a:t>
            </a:r>
            <a:r>
              <a:rPr lang="en-US" sz="2400" b="1" dirty="0"/>
              <a:t>class promptly and provides the significance of information to be learned. </a:t>
            </a:r>
            <a:endParaRPr lang="en-IN" sz="2400" dirty="0"/>
          </a:p>
          <a:p>
            <a:endParaRPr lang="en-US" dirty="0" smtClean="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4" name="Rectangle 6"/>
          <p:cNvSpPr>
            <a:spLocks noChangeArrowheads="1"/>
          </p:cNvSpPr>
          <p:nvPr/>
        </p:nvSpPr>
        <p:spPr bwMode="auto">
          <a:xfrm>
            <a:off x="228600" y="5260776"/>
            <a:ext cx="86106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28600" y="493952"/>
            <a:ext cx="8686800" cy="6370975"/>
          </a:xfrm>
          <a:prstGeom prst="rect">
            <a:avLst/>
          </a:prstGeom>
        </p:spPr>
        <p:txBody>
          <a:bodyPr wrap="square">
            <a:spAutoFit/>
          </a:bodyPr>
          <a:lstStyle/>
          <a:p>
            <a:pPr lvl="0"/>
            <a:r>
              <a:rPr lang="en-US" sz="2400" b="1" dirty="0" smtClean="0"/>
              <a:t>8. Creates a class environment which is comfortable for students. Allows students to speak freely. </a:t>
            </a:r>
            <a:endParaRPr lang="en-IN" sz="2400" dirty="0" smtClean="0"/>
          </a:p>
          <a:p>
            <a:pPr lvl="0"/>
            <a:r>
              <a:rPr lang="en-US" sz="2400" b="1" dirty="0" smtClean="0"/>
              <a:t>9. Uses feedback from students to assess and improving teaching. </a:t>
            </a:r>
            <a:endParaRPr lang="en-IN" sz="2400" dirty="0" smtClean="0"/>
          </a:p>
          <a:p>
            <a:pPr lvl="0"/>
            <a:r>
              <a:rPr lang="en-US" sz="2400" b="1" dirty="0" smtClean="0"/>
              <a:t>10. Explains clearly and uses examples, details, analogies and variety in modes of explanation to make material not only understandable but memorable.</a:t>
            </a:r>
            <a:endParaRPr lang="en-IN" sz="2400" dirty="0" smtClean="0"/>
          </a:p>
          <a:p>
            <a:pPr lvl="0"/>
            <a:r>
              <a:rPr lang="en-US" sz="2400" b="1" dirty="0" smtClean="0"/>
              <a:t>11. Encourages independent thought and accepts criticism.</a:t>
            </a:r>
            <a:endParaRPr lang="en-IN" sz="2400" dirty="0" smtClean="0"/>
          </a:p>
          <a:p>
            <a:pPr lvl="0"/>
            <a:r>
              <a:rPr lang="en-US" sz="2400" b="1" dirty="0" smtClean="0"/>
              <a:t>12. Use student-centered instruction. Student- centered instruction involves planning learning activities that will actively engage </a:t>
            </a:r>
            <a:r>
              <a:rPr lang="en-US" sz="2400" b="1" dirty="0" err="1" smtClean="0"/>
              <a:t>students.Effective</a:t>
            </a:r>
            <a:r>
              <a:rPr lang="en-US" sz="2400" b="1" dirty="0" smtClean="0"/>
              <a:t> teachers use these instructional.</a:t>
            </a:r>
            <a:endParaRPr lang="en-IN" sz="2400" dirty="0" smtClean="0"/>
          </a:p>
          <a:p>
            <a:pPr lvl="0"/>
            <a:r>
              <a:rPr lang="en-US" sz="2400" b="1" dirty="0" smtClean="0"/>
              <a:t>13. Providing a clear context / rationale for the course and providing specific guidelines for each new learning task.</a:t>
            </a:r>
            <a:endParaRPr lang="en-IN" sz="2400" dirty="0" smtClean="0"/>
          </a:p>
          <a:p>
            <a:r>
              <a:rPr lang="en-US" sz="2400" b="1" dirty="0" smtClean="0"/>
              <a:t> </a:t>
            </a:r>
            <a:endParaRPr lang="en-IN" sz="2400" dirty="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52993"/>
            <a:ext cx="8001000" cy="5189113"/>
          </a:xfrm>
          <a:prstGeom prst="rect">
            <a:avLst/>
          </a:prstGeom>
        </p:spPr>
        <p:txBody>
          <a:bodyPr wrap="square">
            <a:spAutoFit/>
          </a:bodyPr>
          <a:lstStyle/>
          <a:p>
            <a:pPr algn="just">
              <a:lnSpc>
                <a:spcPct val="115000"/>
              </a:lnSpc>
              <a:spcAft>
                <a:spcPts val="0"/>
              </a:spcAft>
              <a:tabLst>
                <a:tab pos="742950" algn="l"/>
              </a:tabLst>
            </a:pPr>
            <a:r>
              <a:rPr lang="en-US" sz="2400" b="1" dirty="0">
                <a:latin typeface="Times New Roman" panose="02020603050405020304" pitchFamily="18" charset="0"/>
                <a:ea typeface="Calibri" panose="020F0502020204030204" pitchFamily="34" charset="0"/>
                <a:cs typeface="Kalinga"/>
              </a:rPr>
              <a:t>Effective teaching is an interaction process primarily involving classroom take place between teacher and pupils with certain definable but overlapping activities. These activities which include effectiveness are written as under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Motivating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Planning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Informing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Leading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Discussion. </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Discipline</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Counseling</a:t>
            </a:r>
            <a:endParaRPr lang="en-IN" sz="2400" dirty="0">
              <a:latin typeface="Calibri" panose="020F0502020204030204" pitchFamily="34" charset="0"/>
              <a:ea typeface="Calibri" panose="020F0502020204030204" pitchFamily="34" charset="0"/>
              <a:cs typeface="Kalinga"/>
            </a:endParaRPr>
          </a:p>
          <a:p>
            <a:pPr marL="342900" lvl="0" indent="-342900" algn="just">
              <a:lnSpc>
                <a:spcPct val="115000"/>
              </a:lnSpc>
              <a:spcAft>
                <a:spcPts val="0"/>
              </a:spcAft>
              <a:buFont typeface="+mj-lt"/>
              <a:buAutoNum type="arabicPeriod"/>
            </a:pPr>
            <a:r>
              <a:rPr lang="en-US" sz="2400" b="1" dirty="0">
                <a:latin typeface="Times New Roman" panose="02020603050405020304" pitchFamily="18" charset="0"/>
                <a:ea typeface="Calibri" panose="020F0502020204030204" pitchFamily="34" charset="0"/>
                <a:cs typeface="Kalinga"/>
              </a:rPr>
              <a:t>Evaluating</a:t>
            </a:r>
            <a:endParaRPr lang="en-IN" sz="2400" dirty="0">
              <a:effectLst/>
              <a:latin typeface="Calibri" panose="020F0502020204030204" pitchFamily="34" charset="0"/>
              <a:ea typeface="Calibri" panose="020F0502020204030204" pitchFamily="34" charset="0"/>
              <a:cs typeface="Kalinga"/>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1902</TotalTime>
  <Words>1471</Words>
  <Application>Microsoft Office PowerPoint</Application>
  <PresentationFormat>On-screen Show (4:3)</PresentationFormat>
  <Paragraphs>153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WELCOMES</vt:lpstr>
      <vt:lpstr>Slide 2</vt:lpstr>
      <vt:lpstr>Slide 3</vt:lpstr>
      <vt:lpstr>PRESENTED BY </vt:lpstr>
      <vt:lpstr>INTRODUCTION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c. Moral development Some educators  Some educators advocate the uses of discussion to advance student’s capability for moral reasoning.  d. Problem solving     The discussion method is often used to help a group to reach a solution a problem.  e . Communication skills       Discussions group participants might focus on the communication skills such as inviting silent group members to speak, avoiding monopolization of talk time, acknowledge and paraphrasing what other participants have said. </vt:lpstr>
      <vt:lpstr>Slide 21</vt:lpstr>
      <vt:lpstr>Slide 22</vt:lpstr>
      <vt:lpstr>Effective teaching necessitates making difficult and principled choices, exercising careful judgment and honoring the complex nature of the educational missions. In addition to the technical knowledge and skills teachers have to use in their daily practice, they must also be aware of the ethical dimensions of their profession. In this connection, the preliminary missions is to foster the development of approaches, dispositions, and understanding, while acknowledging thoughtfully and responsibly a wide range of human needs and condition. Thus teacher must master of instructional approaches and strategies yet remain critical and reflective about their learning practice.  </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WELCOMES EVERYBODY</dc:title>
  <dc:creator>jjprsdhausr1</dc:creator>
  <cp:lastModifiedBy>DRDILLIP KUMAR NAYAK</cp:lastModifiedBy>
  <cp:revision>580</cp:revision>
  <dcterms:created xsi:type="dcterms:W3CDTF">2011-04-17T13:08:07Z</dcterms:created>
  <dcterms:modified xsi:type="dcterms:W3CDTF">2023-10-20T06:12:51Z</dcterms:modified>
</cp:coreProperties>
</file>