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3" r:id="rId6"/>
    <p:sldId id="261" r:id="rId7"/>
    <p:sldId id="264" r:id="rId8"/>
    <p:sldId id="262" r:id="rId9"/>
    <p:sldId id="260" r:id="rId10"/>
    <p:sldId id="267" r:id="rId11"/>
    <p:sldId id="266" r:id="rId12"/>
    <p:sldId id="268" r:id="rId13"/>
    <p:sldId id="265"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Bold" pitchFamily="2" charset="0"/>
      <p:regular r:id="rId19"/>
    </p:embeddedFont>
    <p:embeddedFont>
      <p:font typeface="Montserrat Heavy" pitchFamily="2" charset="0"/>
      <p:regular r:id="rId20"/>
    </p:embeddedFont>
    <p:embeddedFont>
      <p:font typeface="Montserrat Semi-Bold" pitchFamily="2" charset="0"/>
      <p:regular r:id="rId21"/>
    </p:embeddedFont>
    <p:embeddedFont>
      <p:font typeface="Montserrat Ultra-Bold"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4.fntdata"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font" Target="fonts/font7.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3.fntdata"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font" Target="fonts/font1.fntdata"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8.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6.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sv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12.svg" /><Relationship Id="rId2" Type="http://schemas.openxmlformats.org/officeDocument/2006/relationships/image" Target="../media/image11.png" /><Relationship Id="rId1" Type="http://schemas.openxmlformats.org/officeDocument/2006/relationships/slideLayout" Target="../slideLayouts/slideLayout6.xml" /><Relationship Id="rId6" Type="http://schemas.openxmlformats.org/officeDocument/2006/relationships/image" Target="../media/image18.jpeg" /><Relationship Id="rId5" Type="http://schemas.openxmlformats.org/officeDocument/2006/relationships/image" Target="../media/image4.sv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6.xml" /><Relationship Id="rId5" Type="http://schemas.openxmlformats.org/officeDocument/2006/relationships/image" Target="../media/image12.svg" /><Relationship Id="rId4" Type="http://schemas.openxmlformats.org/officeDocument/2006/relationships/image" Target="../media/image11.png" /></Relationships>
</file>

<file path=ppt/slides/_rels/slide13.xml.rels><?xml version="1.0" encoding="UTF-8" standalone="yes"?>
<Relationships xmlns="http://schemas.openxmlformats.org/package/2006/relationships"><Relationship Id="rId3" Type="http://schemas.openxmlformats.org/officeDocument/2006/relationships/image" Target="../media/image12.svg" /><Relationship Id="rId2" Type="http://schemas.openxmlformats.org/officeDocument/2006/relationships/image" Target="../media/image11.png" /><Relationship Id="rId1" Type="http://schemas.openxmlformats.org/officeDocument/2006/relationships/slideLayout" Target="../slideLayouts/slideLayout7.xml" /><Relationship Id="rId5" Type="http://schemas.openxmlformats.org/officeDocument/2006/relationships/image" Target="../media/image4.sv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9.jpeg" /><Relationship Id="rId5" Type="http://schemas.openxmlformats.org/officeDocument/2006/relationships/image" Target="../media/image8.svg" /><Relationship Id="rId4" Type="http://schemas.openxmlformats.org/officeDocument/2006/relationships/image" Target="../media/image7.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 Id="rId4" Type="http://schemas.openxmlformats.org/officeDocument/2006/relationships/image" Target="../media/image10.jpeg" /></Relationships>
</file>

<file path=ppt/slides/_rels/slide5.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13.jpeg" /><Relationship Id="rId5" Type="http://schemas.openxmlformats.org/officeDocument/2006/relationships/image" Target="../media/image12.svg"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3" Type="http://schemas.openxmlformats.org/officeDocument/2006/relationships/image" Target="../media/image12.svg"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8.sv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svg" /><Relationship Id="rId7" Type="http://schemas.openxmlformats.org/officeDocument/2006/relationships/image" Target="../media/image17.svg" /><Relationship Id="rId2" Type="http://schemas.openxmlformats.org/officeDocument/2006/relationships/image" Target="../media/image5.png" /><Relationship Id="rId1" Type="http://schemas.openxmlformats.org/officeDocument/2006/relationships/slideLayout" Target="../slideLayouts/slideLayout7.xml" /><Relationship Id="rId6" Type="http://schemas.openxmlformats.org/officeDocument/2006/relationships/image" Target="../media/image16.png" /><Relationship Id="rId5" Type="http://schemas.openxmlformats.org/officeDocument/2006/relationships/image" Target="../media/image15.sv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5530" y="300789"/>
            <a:ext cx="2400480" cy="2376475"/>
          </a:xfrm>
          <a:custGeom>
            <a:avLst/>
            <a:gdLst/>
            <a:ahLst/>
            <a:cxnLst/>
            <a:rect l="l" t="t" r="r" b="b"/>
            <a:pathLst>
              <a:path w="2400480" h="2376475">
                <a:moveTo>
                  <a:pt x="0" y="0"/>
                </a:moveTo>
                <a:lnTo>
                  <a:pt x="2400480" y="0"/>
                </a:lnTo>
                <a:lnTo>
                  <a:pt x="2400480" y="2376476"/>
                </a:lnTo>
                <a:lnTo>
                  <a:pt x="0" y="23764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3" name="Group 3"/>
          <p:cNvGrpSpPr/>
          <p:nvPr/>
        </p:nvGrpSpPr>
        <p:grpSpPr>
          <a:xfrm>
            <a:off x="1374608" y="1044797"/>
            <a:ext cx="15538784" cy="7868653"/>
            <a:chOff x="0" y="0"/>
            <a:chExt cx="4092519" cy="2072402"/>
          </a:xfrm>
        </p:grpSpPr>
        <p:sp>
          <p:nvSpPr>
            <p:cNvPr id="4" name="Freeform 4"/>
            <p:cNvSpPr/>
            <p:nvPr/>
          </p:nvSpPr>
          <p:spPr>
            <a:xfrm>
              <a:off x="0" y="0"/>
              <a:ext cx="4092519" cy="2072402"/>
            </a:xfrm>
            <a:custGeom>
              <a:avLst/>
              <a:gdLst/>
              <a:ahLst/>
              <a:cxnLst/>
              <a:rect l="l" t="t" r="r" b="b"/>
              <a:pathLst>
                <a:path w="4092519" h="2072402">
                  <a:moveTo>
                    <a:pt x="0" y="0"/>
                  </a:moveTo>
                  <a:lnTo>
                    <a:pt x="4092519" y="0"/>
                  </a:lnTo>
                  <a:lnTo>
                    <a:pt x="4092519" y="2072402"/>
                  </a:lnTo>
                  <a:lnTo>
                    <a:pt x="0" y="2072402"/>
                  </a:lnTo>
                  <a:close/>
                </a:path>
              </a:pathLst>
            </a:custGeom>
            <a:solidFill>
              <a:srgbClr val="03989E"/>
            </a:solidFill>
          </p:spPr>
          <p:txBody>
            <a:bodyPr/>
            <a:lstStyle/>
            <a:p>
              <a:endParaRPr lang="en-IN"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1552640" y="6680050"/>
            <a:ext cx="3857487" cy="3818913"/>
          </a:xfrm>
          <a:custGeom>
            <a:avLst/>
            <a:gdLst/>
            <a:ahLst/>
            <a:cxnLst/>
            <a:rect l="l" t="t" r="r" b="b"/>
            <a:pathLst>
              <a:path w="3857487" h="3818913">
                <a:moveTo>
                  <a:pt x="0" y="0"/>
                </a:moveTo>
                <a:lnTo>
                  <a:pt x="3857488" y="0"/>
                </a:lnTo>
                <a:lnTo>
                  <a:pt x="3857488" y="3818913"/>
                </a:lnTo>
                <a:lnTo>
                  <a:pt x="0" y="3818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7" name="Freeform 7"/>
          <p:cNvSpPr/>
          <p:nvPr/>
        </p:nvSpPr>
        <p:spPr>
          <a:xfrm>
            <a:off x="13481384" y="0"/>
            <a:ext cx="4806616" cy="4806616"/>
          </a:xfrm>
          <a:custGeom>
            <a:avLst/>
            <a:gdLst/>
            <a:ahLst/>
            <a:cxnLst/>
            <a:rect l="l" t="t" r="r" b="b"/>
            <a:pathLst>
              <a:path w="4806616" h="4806616">
                <a:moveTo>
                  <a:pt x="0" y="0"/>
                </a:moveTo>
                <a:lnTo>
                  <a:pt x="4806616" y="0"/>
                </a:lnTo>
                <a:lnTo>
                  <a:pt x="4806616" y="4806616"/>
                </a:lnTo>
                <a:lnTo>
                  <a:pt x="0" y="4806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8" name="Freeform 8"/>
          <p:cNvSpPr/>
          <p:nvPr/>
        </p:nvSpPr>
        <p:spPr>
          <a:xfrm>
            <a:off x="365530" y="7425644"/>
            <a:ext cx="3070671" cy="1267975"/>
          </a:xfrm>
          <a:custGeom>
            <a:avLst/>
            <a:gdLst/>
            <a:ahLst/>
            <a:cxnLst/>
            <a:rect l="l" t="t" r="r" b="b"/>
            <a:pathLst>
              <a:path w="3070671" h="1267975">
                <a:moveTo>
                  <a:pt x="0" y="0"/>
                </a:moveTo>
                <a:lnTo>
                  <a:pt x="3070671" y="0"/>
                </a:lnTo>
                <a:lnTo>
                  <a:pt x="3070671" y="1267976"/>
                </a:lnTo>
                <a:lnTo>
                  <a:pt x="0" y="1267976"/>
                </a:lnTo>
                <a:lnTo>
                  <a:pt x="0" y="0"/>
                </a:lnTo>
                <a:close/>
              </a:path>
            </a:pathLst>
          </a:custGeom>
          <a:blipFill>
            <a:blip r:embed="rId6">
              <a:extLst>
                <a:ext uri="{96DAC541-7B7A-43D3-8B79-37D633B846F1}">
                  <asvg:svgBlip xmlns:asvg="http://schemas.microsoft.com/office/drawing/2016/SVG/main" r:embed="rId7"/>
                </a:ext>
              </a:extLst>
            </a:blip>
            <a:stretch>
              <a:fillRect r="-62675"/>
            </a:stretch>
          </a:blipFill>
        </p:spPr>
        <p:txBody>
          <a:bodyPr/>
          <a:lstStyle/>
          <a:p>
            <a:endParaRPr lang="en-IN"/>
          </a:p>
        </p:txBody>
      </p:sp>
      <p:sp>
        <p:nvSpPr>
          <p:cNvPr id="9" name="TextBox 9"/>
          <p:cNvSpPr txBox="1"/>
          <p:nvPr/>
        </p:nvSpPr>
        <p:spPr>
          <a:xfrm>
            <a:off x="2766010" y="2374733"/>
            <a:ext cx="8786630" cy="2539157"/>
          </a:xfrm>
          <a:prstGeom prst="rect">
            <a:avLst/>
          </a:prstGeom>
        </p:spPr>
        <p:txBody>
          <a:bodyPr wrap="square" lIns="0" tIns="0" rIns="0" bIns="0" rtlCol="0" anchor="t">
            <a:spAutoFit/>
          </a:bodyPr>
          <a:lstStyle/>
          <a:p>
            <a:pPr>
              <a:lnSpc>
                <a:spcPts val="9920"/>
              </a:lnSpc>
            </a:pPr>
            <a:r>
              <a:rPr lang="en-US" sz="9600" dirty="0">
                <a:solidFill>
                  <a:srgbClr val="FFFFFF"/>
                </a:solidFill>
                <a:latin typeface="Montserrat Heavy"/>
              </a:rPr>
              <a:t>THEORIES OF LEARNING</a:t>
            </a:r>
          </a:p>
        </p:txBody>
      </p:sp>
      <p:sp>
        <p:nvSpPr>
          <p:cNvPr id="10" name="TextBox 10"/>
          <p:cNvSpPr txBox="1"/>
          <p:nvPr/>
        </p:nvSpPr>
        <p:spPr>
          <a:xfrm>
            <a:off x="2766010" y="6256124"/>
            <a:ext cx="5158790" cy="425309"/>
          </a:xfrm>
          <a:prstGeom prst="rect">
            <a:avLst/>
          </a:prstGeom>
        </p:spPr>
        <p:txBody>
          <a:bodyPr wrap="square" lIns="0" tIns="0" rIns="0" bIns="0" rtlCol="0" anchor="t">
            <a:spAutoFit/>
          </a:bodyPr>
          <a:lstStyle/>
          <a:p>
            <a:pPr>
              <a:lnSpc>
                <a:spcPts val="3471"/>
              </a:lnSpc>
              <a:spcBef>
                <a:spcPct val="0"/>
              </a:spcBef>
            </a:pPr>
            <a:r>
              <a:rPr lang="en-US" sz="2799" dirty="0">
                <a:solidFill>
                  <a:srgbClr val="000000"/>
                </a:solidFill>
                <a:latin typeface="Montserrat Bold"/>
              </a:rPr>
              <a:t>By Farheen Parveen </a:t>
            </a:r>
            <a:r>
              <a:rPr lang="en-US" sz="2799" dirty="0" err="1">
                <a:solidFill>
                  <a:srgbClr val="000000"/>
                </a:solidFill>
                <a:latin typeface="Montserrat Bold"/>
              </a:rPr>
              <a:t>H.Sc</a:t>
            </a:r>
            <a:endParaRPr lang="en-US" sz="2799" dirty="0">
              <a:solidFill>
                <a:srgbClr val="000000"/>
              </a:solidFill>
              <a:latin typeface="Montserra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498D-617B-13BB-F59E-D140F00DA8FC}"/>
              </a:ext>
            </a:extLst>
          </p:cNvPr>
          <p:cNvSpPr>
            <a:spLocks noGrp="1"/>
          </p:cNvSpPr>
          <p:nvPr>
            <p:ph type="title"/>
          </p:nvPr>
        </p:nvSpPr>
        <p:spPr>
          <a:xfrm>
            <a:off x="4368317" y="569430"/>
            <a:ext cx="8804727" cy="1143000"/>
          </a:xfrm>
        </p:spPr>
        <p:txBody>
          <a:bodyPr>
            <a:normAutofit/>
          </a:bodyPr>
          <a:lstStyle/>
          <a:p>
            <a:r>
              <a:rPr lang="en-IN" sz="6600" b="1" dirty="0">
                <a:solidFill>
                  <a:schemeClr val="accent1">
                    <a:lumMod val="75000"/>
                  </a:schemeClr>
                </a:solidFill>
              </a:rPr>
              <a:t>SKINNER BOX</a:t>
            </a:r>
          </a:p>
        </p:txBody>
      </p:sp>
      <p:sp>
        <p:nvSpPr>
          <p:cNvPr id="3" name="Freeform 4">
            <a:extLst>
              <a:ext uri="{FF2B5EF4-FFF2-40B4-BE49-F238E27FC236}">
                <a16:creationId xmlns:a16="http://schemas.microsoft.com/office/drawing/2014/main" id="{1BCC8478-DAD4-EE1C-D23E-7DDF1E6E15DF}"/>
              </a:ext>
            </a:extLst>
          </p:cNvPr>
          <p:cNvSpPr/>
          <p:nvPr/>
        </p:nvSpPr>
        <p:spPr>
          <a:xfrm rot="5400000">
            <a:off x="1453388"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2">
              <a:extLst>
                <a:ext uri="{96DAC541-7B7A-43D3-8B79-37D633B846F1}">
                  <asvg:svgBlip xmlns:asvg="http://schemas.microsoft.com/office/drawing/2016/SVG/main" r:embed="rId3"/>
                </a:ext>
              </a:extLst>
            </a:blip>
            <a:stretch>
              <a:fillRect l="-98883" b="-657"/>
            </a:stretch>
          </a:blipFill>
        </p:spPr>
        <p:txBody>
          <a:bodyPr/>
          <a:lstStyle/>
          <a:p>
            <a:endParaRPr lang="en-IN"/>
          </a:p>
        </p:txBody>
      </p:sp>
      <p:sp>
        <p:nvSpPr>
          <p:cNvPr id="4" name="Freeform 5">
            <a:extLst>
              <a:ext uri="{FF2B5EF4-FFF2-40B4-BE49-F238E27FC236}">
                <a16:creationId xmlns:a16="http://schemas.microsoft.com/office/drawing/2014/main" id="{5F0F7833-3267-B055-651A-C4CFE3349FB6}"/>
              </a:ext>
            </a:extLst>
          </p:cNvPr>
          <p:cNvSpPr/>
          <p:nvPr/>
        </p:nvSpPr>
        <p:spPr>
          <a:xfrm rot="5400000">
            <a:off x="15616507"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2">
              <a:extLst>
                <a:ext uri="{96DAC541-7B7A-43D3-8B79-37D633B846F1}">
                  <asvg:svgBlip xmlns:asvg="http://schemas.microsoft.com/office/drawing/2016/SVG/main" r:embed="rId3"/>
                </a:ext>
              </a:extLst>
            </a:blip>
            <a:stretch>
              <a:fillRect l="-98883" b="-657"/>
            </a:stretch>
          </a:blipFill>
        </p:spPr>
        <p:txBody>
          <a:bodyPr/>
          <a:lstStyle/>
          <a:p>
            <a:endParaRPr lang="en-IN"/>
          </a:p>
        </p:txBody>
      </p:sp>
      <p:sp>
        <p:nvSpPr>
          <p:cNvPr id="5" name="Freeform 3">
            <a:extLst>
              <a:ext uri="{FF2B5EF4-FFF2-40B4-BE49-F238E27FC236}">
                <a16:creationId xmlns:a16="http://schemas.microsoft.com/office/drawing/2014/main" id="{39F3611A-07D2-2064-DD7E-541485D875C8}"/>
              </a:ext>
            </a:extLst>
          </p:cNvPr>
          <p:cNvSpPr/>
          <p:nvPr/>
        </p:nvSpPr>
        <p:spPr>
          <a:xfrm rot="-10800000" flipH="1">
            <a:off x="0" y="0"/>
            <a:ext cx="1699070" cy="3381212"/>
          </a:xfrm>
          <a:custGeom>
            <a:avLst/>
            <a:gdLst/>
            <a:ahLst/>
            <a:cxnLst/>
            <a:rect l="l" t="t" r="r" b="b"/>
            <a:pathLst>
              <a:path w="1699070" h="3381212">
                <a:moveTo>
                  <a:pt x="1699070" y="0"/>
                </a:moveTo>
                <a:lnTo>
                  <a:pt x="0" y="0"/>
                </a:lnTo>
                <a:lnTo>
                  <a:pt x="0" y="3381212"/>
                </a:lnTo>
                <a:lnTo>
                  <a:pt x="1699070" y="3381212"/>
                </a:lnTo>
                <a:lnTo>
                  <a:pt x="1699070" y="0"/>
                </a:lnTo>
                <a:close/>
              </a:path>
            </a:pathLst>
          </a:custGeom>
          <a:blipFill>
            <a:blip r:embed="rId4">
              <a:extLst>
                <a:ext uri="{96DAC541-7B7A-43D3-8B79-37D633B846F1}">
                  <asvg:svgBlip xmlns:asvg="http://schemas.microsoft.com/office/drawing/2016/SVG/main" r:embed="rId5"/>
                </a:ext>
              </a:extLst>
            </a:blip>
            <a:stretch>
              <a:fillRect l="-99003"/>
            </a:stretch>
          </a:blipFill>
        </p:spPr>
        <p:txBody>
          <a:bodyPr/>
          <a:lstStyle/>
          <a:p>
            <a:endParaRPr lang="en-IN"/>
          </a:p>
        </p:txBody>
      </p:sp>
      <p:sp>
        <p:nvSpPr>
          <p:cNvPr id="6" name="Freeform 2">
            <a:extLst>
              <a:ext uri="{FF2B5EF4-FFF2-40B4-BE49-F238E27FC236}">
                <a16:creationId xmlns:a16="http://schemas.microsoft.com/office/drawing/2014/main" id="{06655F27-F0EA-3A5C-D271-B2B888365C1E}"/>
              </a:ext>
            </a:extLst>
          </p:cNvPr>
          <p:cNvSpPr/>
          <p:nvPr/>
        </p:nvSpPr>
        <p:spPr>
          <a:xfrm rot="-10800000">
            <a:off x="16588930" y="0"/>
            <a:ext cx="1699070" cy="3381212"/>
          </a:xfrm>
          <a:custGeom>
            <a:avLst/>
            <a:gdLst/>
            <a:ahLst/>
            <a:cxnLst/>
            <a:rect l="l" t="t" r="r" b="b"/>
            <a:pathLst>
              <a:path w="1699070" h="3381212">
                <a:moveTo>
                  <a:pt x="0" y="0"/>
                </a:moveTo>
                <a:lnTo>
                  <a:pt x="1699070" y="0"/>
                </a:lnTo>
                <a:lnTo>
                  <a:pt x="1699070" y="3381212"/>
                </a:lnTo>
                <a:lnTo>
                  <a:pt x="0" y="3381212"/>
                </a:lnTo>
                <a:lnTo>
                  <a:pt x="0" y="0"/>
                </a:lnTo>
                <a:close/>
              </a:path>
            </a:pathLst>
          </a:custGeom>
          <a:blipFill>
            <a:blip r:embed="rId4">
              <a:extLst>
                <a:ext uri="{96DAC541-7B7A-43D3-8B79-37D633B846F1}">
                  <asvg:svgBlip xmlns:asvg="http://schemas.microsoft.com/office/drawing/2016/SVG/main" r:embed="rId5"/>
                </a:ext>
              </a:extLst>
            </a:blip>
            <a:stretch>
              <a:fillRect l="-99003"/>
            </a:stretch>
          </a:blipFill>
        </p:spPr>
        <p:txBody>
          <a:bodyPr/>
          <a:lstStyle/>
          <a:p>
            <a:endParaRPr lang="en-IN"/>
          </a:p>
        </p:txBody>
      </p:sp>
      <p:pic>
        <p:nvPicPr>
          <p:cNvPr id="2054" name="Picture 6" descr="Operant Conditioning, Marketing and Consumer Behavior: (Part 1 ...">
            <a:extLst>
              <a:ext uri="{FF2B5EF4-FFF2-40B4-BE49-F238E27FC236}">
                <a16:creationId xmlns:a16="http://schemas.microsoft.com/office/drawing/2014/main" id="{BFDB8C10-E7DA-7860-6E33-2EC688B43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927" y="2247900"/>
            <a:ext cx="10852450" cy="69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732FD53-D835-076C-A82F-18E0D7AF3384}"/>
              </a:ext>
            </a:extLst>
          </p:cNvPr>
          <p:cNvSpPr/>
          <p:nvPr/>
        </p:nvSpPr>
        <p:spPr>
          <a:xfrm>
            <a:off x="0" y="38100"/>
            <a:ext cx="3753853" cy="3753853"/>
          </a:xfrm>
          <a:custGeom>
            <a:avLst/>
            <a:gdLst/>
            <a:ahLst/>
            <a:cxnLst/>
            <a:rect l="l" t="t" r="r" b="b"/>
            <a:pathLst>
              <a:path w="3753853" h="3753853">
                <a:moveTo>
                  <a:pt x="0" y="0"/>
                </a:moveTo>
                <a:lnTo>
                  <a:pt x="3753853" y="0"/>
                </a:lnTo>
                <a:lnTo>
                  <a:pt x="3753853" y="3753853"/>
                </a:lnTo>
                <a:lnTo>
                  <a:pt x="0" y="3753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6" name="Group 3">
            <a:extLst>
              <a:ext uri="{FF2B5EF4-FFF2-40B4-BE49-F238E27FC236}">
                <a16:creationId xmlns:a16="http://schemas.microsoft.com/office/drawing/2014/main" id="{0999CC99-2152-802B-F601-BB420C529873}"/>
              </a:ext>
            </a:extLst>
          </p:cNvPr>
          <p:cNvGrpSpPr/>
          <p:nvPr/>
        </p:nvGrpSpPr>
        <p:grpSpPr>
          <a:xfrm>
            <a:off x="2286000" y="495300"/>
            <a:ext cx="14370068" cy="8855242"/>
            <a:chOff x="0" y="0"/>
            <a:chExt cx="1537059" cy="1465575"/>
          </a:xfrm>
        </p:grpSpPr>
        <p:sp>
          <p:nvSpPr>
            <p:cNvPr id="7" name="Freeform 4">
              <a:extLst>
                <a:ext uri="{FF2B5EF4-FFF2-40B4-BE49-F238E27FC236}">
                  <a16:creationId xmlns:a16="http://schemas.microsoft.com/office/drawing/2014/main" id="{45B5EF93-6F8D-532F-1A02-3312E39A428D}"/>
                </a:ext>
              </a:extLst>
            </p:cNvPr>
            <p:cNvSpPr/>
            <p:nvPr/>
          </p:nvSpPr>
          <p:spPr>
            <a:xfrm>
              <a:off x="0" y="0"/>
              <a:ext cx="1537059" cy="1465575"/>
            </a:xfrm>
            <a:custGeom>
              <a:avLst/>
              <a:gdLst/>
              <a:ahLst/>
              <a:cxnLst/>
              <a:rect l="l" t="t" r="r" b="b"/>
              <a:pathLst>
                <a:path w="1537059" h="1465575">
                  <a:moveTo>
                    <a:pt x="34491" y="0"/>
                  </a:moveTo>
                  <a:lnTo>
                    <a:pt x="1502568" y="0"/>
                  </a:lnTo>
                  <a:cubicBezTo>
                    <a:pt x="1511716" y="0"/>
                    <a:pt x="1520489" y="3634"/>
                    <a:pt x="1526957" y="10102"/>
                  </a:cubicBezTo>
                  <a:cubicBezTo>
                    <a:pt x="1533425" y="16570"/>
                    <a:pt x="1537059" y="25343"/>
                    <a:pt x="1537059" y="34491"/>
                  </a:cubicBezTo>
                  <a:lnTo>
                    <a:pt x="1537059" y="1431084"/>
                  </a:lnTo>
                  <a:cubicBezTo>
                    <a:pt x="1537059" y="1440232"/>
                    <a:pt x="1533425" y="1449005"/>
                    <a:pt x="1526957" y="1455473"/>
                  </a:cubicBezTo>
                  <a:cubicBezTo>
                    <a:pt x="1520489" y="1461941"/>
                    <a:pt x="1511716" y="1465575"/>
                    <a:pt x="1502568" y="1465575"/>
                  </a:cubicBezTo>
                  <a:lnTo>
                    <a:pt x="34491" y="1465575"/>
                  </a:lnTo>
                  <a:cubicBezTo>
                    <a:pt x="15442" y="1465575"/>
                    <a:pt x="0" y="1450133"/>
                    <a:pt x="0" y="1431084"/>
                  </a:cubicBezTo>
                  <a:lnTo>
                    <a:pt x="0" y="34491"/>
                  </a:lnTo>
                  <a:cubicBezTo>
                    <a:pt x="0" y="25343"/>
                    <a:pt x="3634" y="16570"/>
                    <a:pt x="10102" y="10102"/>
                  </a:cubicBezTo>
                  <a:cubicBezTo>
                    <a:pt x="16570" y="3634"/>
                    <a:pt x="25343" y="0"/>
                    <a:pt x="34491" y="0"/>
                  </a:cubicBezTo>
                  <a:close/>
                </a:path>
              </a:pathLst>
            </a:custGeom>
            <a:solidFill>
              <a:srgbClr val="015E62"/>
            </a:solidFill>
          </p:spPr>
          <p:txBody>
            <a:bodyPr/>
            <a:lstStyle/>
            <a:p>
              <a:endParaRPr lang="en-IN"/>
            </a:p>
          </p:txBody>
        </p:sp>
        <p:sp>
          <p:nvSpPr>
            <p:cNvPr id="8" name="TextBox 5">
              <a:extLst>
                <a:ext uri="{FF2B5EF4-FFF2-40B4-BE49-F238E27FC236}">
                  <a16:creationId xmlns:a16="http://schemas.microsoft.com/office/drawing/2014/main" id="{C44E7031-6DFE-BB83-9E99-CA566C6EB3B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TextBox 13">
            <a:extLst>
              <a:ext uri="{FF2B5EF4-FFF2-40B4-BE49-F238E27FC236}">
                <a16:creationId xmlns:a16="http://schemas.microsoft.com/office/drawing/2014/main" id="{FF172963-15B4-A668-6E06-32DE6E6E3675}"/>
              </a:ext>
            </a:extLst>
          </p:cNvPr>
          <p:cNvSpPr txBox="1"/>
          <p:nvPr/>
        </p:nvSpPr>
        <p:spPr>
          <a:xfrm>
            <a:off x="3429000" y="1333500"/>
            <a:ext cx="12115800" cy="7294305"/>
          </a:xfrm>
          <a:prstGeom prst="rect">
            <a:avLst/>
          </a:prstGeom>
          <a:noFill/>
        </p:spPr>
        <p:txBody>
          <a:bodyPr wrap="square">
            <a:spAutoFit/>
          </a:bodyPr>
          <a:lstStyle/>
          <a:p>
            <a:pPr marL="571500" indent="-571500" algn="just">
              <a:buFont typeface="Arial" panose="020B0604020202020204" pitchFamily="34" charset="0"/>
              <a:buChar char="•"/>
            </a:pPr>
            <a:r>
              <a:rPr lang="en-IN" sz="3600" dirty="0">
                <a:solidFill>
                  <a:schemeClr val="bg1"/>
                </a:solidFill>
              </a:rPr>
              <a:t>The Skinner box. To show how reinforcement works in a controlled environment, Skinner placed a hungry rat into a box that contained a lever. As the rat scurried around inside the box, it would accidentally press the lever, causing a food pellet to drop into the box. After several such runs, the rat quickly learned that upon entering the box, running straight toward the lever and pressing down meant receiving a tasty snack. </a:t>
            </a:r>
          </a:p>
          <a:p>
            <a:pPr algn="just"/>
            <a:endParaRPr lang="en-IN" sz="3600" dirty="0">
              <a:solidFill>
                <a:schemeClr val="bg1"/>
              </a:solidFill>
            </a:endParaRPr>
          </a:p>
          <a:p>
            <a:pPr marL="571500" indent="-571500" algn="just">
              <a:buFont typeface="Arial" panose="020B0604020202020204" pitchFamily="34" charset="0"/>
              <a:buChar char="•"/>
            </a:pPr>
            <a:r>
              <a:rPr lang="en-IN" sz="3600" dirty="0">
                <a:solidFill>
                  <a:schemeClr val="bg1"/>
                </a:solidFill>
              </a:rPr>
              <a:t>The rat learned how to use a lever to its benefit in an unpleasant situation too: in another box that administered small electric shocks, pressing the lever caused the unpleasant zapping to stop.</a:t>
            </a:r>
          </a:p>
        </p:txBody>
      </p:sp>
    </p:spTree>
    <p:extLst>
      <p:ext uri="{BB962C8B-B14F-4D97-AF65-F5344CB8AC3E}">
        <p14:creationId xmlns:p14="http://schemas.microsoft.com/office/powerpoint/2010/main" val="161062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E652-3223-96DD-722F-FC3F46D4F5C4}"/>
              </a:ext>
            </a:extLst>
          </p:cNvPr>
          <p:cNvSpPr>
            <a:spLocks noGrp="1"/>
          </p:cNvSpPr>
          <p:nvPr>
            <p:ph type="title"/>
          </p:nvPr>
        </p:nvSpPr>
        <p:spPr>
          <a:xfrm>
            <a:off x="1664435" y="1562718"/>
            <a:ext cx="15316200" cy="1143000"/>
          </a:xfrm>
        </p:spPr>
        <p:txBody>
          <a:bodyPr>
            <a:noAutofit/>
          </a:bodyPr>
          <a:lstStyle/>
          <a:p>
            <a:r>
              <a:rPr lang="en-IN" b="1" dirty="0">
                <a:solidFill>
                  <a:schemeClr val="accent1">
                    <a:lumMod val="75000"/>
                  </a:schemeClr>
                </a:solidFill>
              </a:rPr>
              <a:t>Here's how conditioning is applicable in Extension Education</a:t>
            </a:r>
          </a:p>
        </p:txBody>
      </p:sp>
      <p:grpSp>
        <p:nvGrpSpPr>
          <p:cNvPr id="3" name="Group 2">
            <a:extLst>
              <a:ext uri="{FF2B5EF4-FFF2-40B4-BE49-F238E27FC236}">
                <a16:creationId xmlns:a16="http://schemas.microsoft.com/office/drawing/2014/main" id="{3AB0E4D9-9F2F-7E7D-9E1F-FC27C3FAD067}"/>
              </a:ext>
            </a:extLst>
          </p:cNvPr>
          <p:cNvGrpSpPr/>
          <p:nvPr/>
        </p:nvGrpSpPr>
        <p:grpSpPr>
          <a:xfrm>
            <a:off x="1676400" y="3068782"/>
            <a:ext cx="7162800" cy="6037118"/>
            <a:chOff x="0" y="0"/>
            <a:chExt cx="939552" cy="979163"/>
          </a:xfrm>
        </p:grpSpPr>
        <p:sp>
          <p:nvSpPr>
            <p:cNvPr id="4" name="Freeform 3">
              <a:extLst>
                <a:ext uri="{FF2B5EF4-FFF2-40B4-BE49-F238E27FC236}">
                  <a16:creationId xmlns:a16="http://schemas.microsoft.com/office/drawing/2014/main" id="{C6BBC70F-20C9-B910-840D-9D983E9884EC}"/>
                </a:ext>
              </a:extLst>
            </p:cNvPr>
            <p:cNvSpPr/>
            <p:nvPr/>
          </p:nvSpPr>
          <p:spPr>
            <a:xfrm>
              <a:off x="0" y="0"/>
              <a:ext cx="939552" cy="979163"/>
            </a:xfrm>
            <a:custGeom>
              <a:avLst/>
              <a:gdLst/>
              <a:ahLst/>
              <a:cxnLst/>
              <a:rect l="l" t="t" r="r" b="b"/>
              <a:pathLst>
                <a:path w="939552" h="979163">
                  <a:moveTo>
                    <a:pt x="0" y="0"/>
                  </a:moveTo>
                  <a:lnTo>
                    <a:pt x="939552" y="0"/>
                  </a:lnTo>
                  <a:lnTo>
                    <a:pt x="939552" y="979163"/>
                  </a:lnTo>
                  <a:lnTo>
                    <a:pt x="0" y="979163"/>
                  </a:lnTo>
                  <a:close/>
                </a:path>
              </a:pathLst>
            </a:custGeom>
            <a:solidFill>
              <a:srgbClr val="03989E"/>
            </a:solidFill>
          </p:spPr>
          <p:txBody>
            <a:bodyPr/>
            <a:lstStyle/>
            <a:p>
              <a:endParaRPr lang="en-IN">
                <a:solidFill>
                  <a:schemeClr val="bg1"/>
                </a:solidFill>
              </a:endParaRPr>
            </a:p>
          </p:txBody>
        </p:sp>
        <p:sp>
          <p:nvSpPr>
            <p:cNvPr id="5" name="TextBox 4">
              <a:extLst>
                <a:ext uri="{FF2B5EF4-FFF2-40B4-BE49-F238E27FC236}">
                  <a16:creationId xmlns:a16="http://schemas.microsoft.com/office/drawing/2014/main" id="{FDE14FDC-3A49-7F06-0881-4CA21DBF7D0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schemeClr val="bg1"/>
                </a:solidFill>
              </a:endParaRPr>
            </a:p>
          </p:txBody>
        </p:sp>
      </p:grpSp>
      <p:sp>
        <p:nvSpPr>
          <p:cNvPr id="6" name="Freeform 3">
            <a:extLst>
              <a:ext uri="{FF2B5EF4-FFF2-40B4-BE49-F238E27FC236}">
                <a16:creationId xmlns:a16="http://schemas.microsoft.com/office/drawing/2014/main" id="{286AB429-8AED-D89E-2840-DE424BD0185C}"/>
              </a:ext>
            </a:extLst>
          </p:cNvPr>
          <p:cNvSpPr/>
          <p:nvPr/>
        </p:nvSpPr>
        <p:spPr>
          <a:xfrm>
            <a:off x="10134600" y="3068782"/>
            <a:ext cx="6858000" cy="6037118"/>
          </a:xfrm>
          <a:custGeom>
            <a:avLst/>
            <a:gdLst/>
            <a:ahLst/>
            <a:cxnLst/>
            <a:rect l="l" t="t" r="r" b="b"/>
            <a:pathLst>
              <a:path w="939552" h="979163">
                <a:moveTo>
                  <a:pt x="0" y="0"/>
                </a:moveTo>
                <a:lnTo>
                  <a:pt x="939552" y="0"/>
                </a:lnTo>
                <a:lnTo>
                  <a:pt x="939552" y="979163"/>
                </a:lnTo>
                <a:lnTo>
                  <a:pt x="0" y="979163"/>
                </a:lnTo>
                <a:close/>
              </a:path>
            </a:pathLst>
          </a:custGeom>
          <a:solidFill>
            <a:srgbClr val="03989E"/>
          </a:solidFill>
        </p:spPr>
        <p:txBody>
          <a:bodyPr/>
          <a:lstStyle/>
          <a:p>
            <a:pPr algn="just"/>
            <a:r>
              <a:rPr lang="en-IN" sz="3600" b="1" dirty="0">
                <a:solidFill>
                  <a:schemeClr val="bg1"/>
                </a:solidFill>
              </a:rPr>
              <a:t>Negative Reinforcement: While negative reinforcement is less commonly used in education, it can be applied by removing aversive elements associated with learning. For instance, reducing or eliminating tedious administrative requirements or simplifying the registration process can make it easier for individuals to participate in extension programs.</a:t>
            </a:r>
          </a:p>
        </p:txBody>
      </p:sp>
      <p:sp>
        <p:nvSpPr>
          <p:cNvPr id="10" name="TextBox 9">
            <a:extLst>
              <a:ext uri="{FF2B5EF4-FFF2-40B4-BE49-F238E27FC236}">
                <a16:creationId xmlns:a16="http://schemas.microsoft.com/office/drawing/2014/main" id="{A45C65BB-1DB7-B299-BB91-EE2C8FB6EDD2}"/>
              </a:ext>
            </a:extLst>
          </p:cNvPr>
          <p:cNvSpPr txBox="1"/>
          <p:nvPr/>
        </p:nvSpPr>
        <p:spPr>
          <a:xfrm>
            <a:off x="1676400" y="3271185"/>
            <a:ext cx="7162800" cy="5632311"/>
          </a:xfrm>
          <a:prstGeom prst="rect">
            <a:avLst/>
          </a:prstGeom>
          <a:noFill/>
        </p:spPr>
        <p:txBody>
          <a:bodyPr wrap="square">
            <a:spAutoFit/>
          </a:bodyPr>
          <a:lstStyle/>
          <a:p>
            <a:pPr algn="just"/>
            <a:r>
              <a:rPr lang="en-IN" sz="3600" b="1" dirty="0">
                <a:solidFill>
                  <a:schemeClr val="bg1"/>
                </a:solidFill>
              </a:rPr>
              <a:t>Positive Reinforcement: Extension educators can use positive reinforcement to encourage participation and engagement in educational programs. For example, providing rewards, certificates, or recognition for achieving specific learning goals or attending workshops regularly can motivate learners to continue their education.</a:t>
            </a:r>
          </a:p>
        </p:txBody>
      </p:sp>
      <p:sp>
        <p:nvSpPr>
          <p:cNvPr id="11" name="Freeform 3">
            <a:extLst>
              <a:ext uri="{FF2B5EF4-FFF2-40B4-BE49-F238E27FC236}">
                <a16:creationId xmlns:a16="http://schemas.microsoft.com/office/drawing/2014/main" id="{FDE0AD7A-686C-C129-4A8E-00FDA557D4B7}"/>
              </a:ext>
            </a:extLst>
          </p:cNvPr>
          <p:cNvSpPr/>
          <p:nvPr/>
        </p:nvSpPr>
        <p:spPr>
          <a:xfrm rot="-10800000" flipH="1">
            <a:off x="0" y="0"/>
            <a:ext cx="1699070" cy="3381212"/>
          </a:xfrm>
          <a:custGeom>
            <a:avLst/>
            <a:gdLst/>
            <a:ahLst/>
            <a:cxnLst/>
            <a:rect l="l" t="t" r="r" b="b"/>
            <a:pathLst>
              <a:path w="1699070" h="3381212">
                <a:moveTo>
                  <a:pt x="1699070" y="0"/>
                </a:moveTo>
                <a:lnTo>
                  <a:pt x="0" y="0"/>
                </a:lnTo>
                <a:lnTo>
                  <a:pt x="0" y="3381212"/>
                </a:lnTo>
                <a:lnTo>
                  <a:pt x="1699070" y="3381212"/>
                </a:lnTo>
                <a:lnTo>
                  <a:pt x="1699070" y="0"/>
                </a:lnTo>
                <a:close/>
              </a:path>
            </a:pathLst>
          </a:custGeom>
          <a:blipFill>
            <a:blip r:embed="rId2">
              <a:extLst>
                <a:ext uri="{96DAC541-7B7A-43D3-8B79-37D633B846F1}">
                  <asvg:svgBlip xmlns:asvg="http://schemas.microsoft.com/office/drawing/2016/SVG/main" r:embed="rId3"/>
                </a:ext>
              </a:extLst>
            </a:blip>
            <a:stretch>
              <a:fillRect l="-99003"/>
            </a:stretch>
          </a:blipFill>
        </p:spPr>
        <p:txBody>
          <a:bodyPr/>
          <a:lstStyle/>
          <a:p>
            <a:endParaRPr lang="en-IN"/>
          </a:p>
        </p:txBody>
      </p:sp>
      <p:sp>
        <p:nvSpPr>
          <p:cNvPr id="12" name="Freeform 2">
            <a:extLst>
              <a:ext uri="{FF2B5EF4-FFF2-40B4-BE49-F238E27FC236}">
                <a16:creationId xmlns:a16="http://schemas.microsoft.com/office/drawing/2014/main" id="{9FA663B4-2C1B-3BFA-1BF1-79E7FEFB5BBB}"/>
              </a:ext>
            </a:extLst>
          </p:cNvPr>
          <p:cNvSpPr/>
          <p:nvPr/>
        </p:nvSpPr>
        <p:spPr>
          <a:xfrm rot="-10800000">
            <a:off x="16588930" y="0"/>
            <a:ext cx="1699070" cy="3381212"/>
          </a:xfrm>
          <a:custGeom>
            <a:avLst/>
            <a:gdLst/>
            <a:ahLst/>
            <a:cxnLst/>
            <a:rect l="l" t="t" r="r" b="b"/>
            <a:pathLst>
              <a:path w="1699070" h="3381212">
                <a:moveTo>
                  <a:pt x="0" y="0"/>
                </a:moveTo>
                <a:lnTo>
                  <a:pt x="1699070" y="0"/>
                </a:lnTo>
                <a:lnTo>
                  <a:pt x="1699070" y="3381212"/>
                </a:lnTo>
                <a:lnTo>
                  <a:pt x="0" y="3381212"/>
                </a:lnTo>
                <a:lnTo>
                  <a:pt x="0" y="0"/>
                </a:lnTo>
                <a:close/>
              </a:path>
            </a:pathLst>
          </a:custGeom>
          <a:blipFill>
            <a:blip r:embed="rId2">
              <a:extLst>
                <a:ext uri="{96DAC541-7B7A-43D3-8B79-37D633B846F1}">
                  <asvg:svgBlip xmlns:asvg="http://schemas.microsoft.com/office/drawing/2016/SVG/main" r:embed="rId3"/>
                </a:ext>
              </a:extLst>
            </a:blip>
            <a:stretch>
              <a:fillRect l="-99003"/>
            </a:stretch>
          </a:blipFill>
        </p:spPr>
        <p:txBody>
          <a:bodyPr/>
          <a:lstStyle/>
          <a:p>
            <a:endParaRPr lang="en-IN"/>
          </a:p>
        </p:txBody>
      </p:sp>
      <p:sp>
        <p:nvSpPr>
          <p:cNvPr id="13" name="Freeform 4">
            <a:extLst>
              <a:ext uri="{FF2B5EF4-FFF2-40B4-BE49-F238E27FC236}">
                <a16:creationId xmlns:a16="http://schemas.microsoft.com/office/drawing/2014/main" id="{92F14DAF-8A90-0E16-68C3-28A413A08975}"/>
              </a:ext>
            </a:extLst>
          </p:cNvPr>
          <p:cNvSpPr/>
          <p:nvPr/>
        </p:nvSpPr>
        <p:spPr>
          <a:xfrm rot="5400000">
            <a:off x="1453388"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4">
              <a:extLst>
                <a:ext uri="{96DAC541-7B7A-43D3-8B79-37D633B846F1}">
                  <asvg:svgBlip xmlns:asvg="http://schemas.microsoft.com/office/drawing/2016/SVG/main" r:embed="rId5"/>
                </a:ext>
              </a:extLst>
            </a:blip>
            <a:stretch>
              <a:fillRect l="-98883" b="-657"/>
            </a:stretch>
          </a:blipFill>
        </p:spPr>
        <p:txBody>
          <a:bodyPr/>
          <a:lstStyle/>
          <a:p>
            <a:endParaRPr lang="en-IN"/>
          </a:p>
        </p:txBody>
      </p:sp>
      <p:sp>
        <p:nvSpPr>
          <p:cNvPr id="14" name="Freeform 5">
            <a:extLst>
              <a:ext uri="{FF2B5EF4-FFF2-40B4-BE49-F238E27FC236}">
                <a16:creationId xmlns:a16="http://schemas.microsoft.com/office/drawing/2014/main" id="{F881BD84-0981-7AA0-6FCA-1288BB9739FE}"/>
              </a:ext>
            </a:extLst>
          </p:cNvPr>
          <p:cNvSpPr/>
          <p:nvPr/>
        </p:nvSpPr>
        <p:spPr>
          <a:xfrm rot="5400000">
            <a:off x="15616507"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4">
              <a:extLst>
                <a:ext uri="{96DAC541-7B7A-43D3-8B79-37D633B846F1}">
                  <asvg:svgBlip xmlns:asvg="http://schemas.microsoft.com/office/drawing/2016/SVG/main" r:embed="rId5"/>
                </a:ext>
              </a:extLst>
            </a:blip>
            <a:stretch>
              <a:fillRect l="-98883" b="-657"/>
            </a:stretch>
          </a:blipFill>
        </p:spPr>
        <p:txBody>
          <a:bodyPr/>
          <a:lstStyle/>
          <a:p>
            <a:endParaRPr lang="en-IN"/>
          </a:p>
        </p:txBody>
      </p:sp>
    </p:spTree>
    <p:extLst>
      <p:ext uri="{BB962C8B-B14F-4D97-AF65-F5344CB8AC3E}">
        <p14:creationId xmlns:p14="http://schemas.microsoft.com/office/powerpoint/2010/main" val="395207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02132" y="6587289"/>
            <a:ext cx="2890003" cy="2861103"/>
          </a:xfrm>
          <a:custGeom>
            <a:avLst/>
            <a:gdLst/>
            <a:ahLst/>
            <a:cxnLst/>
            <a:rect l="l" t="t" r="r" b="b"/>
            <a:pathLst>
              <a:path w="2890003" h="2861103">
                <a:moveTo>
                  <a:pt x="0" y="0"/>
                </a:moveTo>
                <a:lnTo>
                  <a:pt x="2890004" y="0"/>
                </a:lnTo>
                <a:lnTo>
                  <a:pt x="2890004" y="2861104"/>
                </a:lnTo>
                <a:lnTo>
                  <a:pt x="0" y="2861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9973007" y="6587289"/>
            <a:ext cx="6324853" cy="3699711"/>
          </a:xfrm>
          <a:custGeom>
            <a:avLst/>
            <a:gdLst/>
            <a:ahLst/>
            <a:cxnLst/>
            <a:rect l="l" t="t" r="r" b="b"/>
            <a:pathLst>
              <a:path w="6324853" h="3699711">
                <a:moveTo>
                  <a:pt x="0" y="0"/>
                </a:moveTo>
                <a:lnTo>
                  <a:pt x="6324853" y="0"/>
                </a:lnTo>
                <a:lnTo>
                  <a:pt x="6324853" y="3699711"/>
                </a:lnTo>
                <a:lnTo>
                  <a:pt x="0" y="3699711"/>
                </a:lnTo>
                <a:lnTo>
                  <a:pt x="0" y="0"/>
                </a:lnTo>
                <a:close/>
              </a:path>
            </a:pathLst>
          </a:custGeom>
          <a:blipFill>
            <a:blip r:embed="rId2">
              <a:extLst>
                <a:ext uri="{96DAC541-7B7A-43D3-8B79-37D633B846F1}">
                  <asvg:svgBlip xmlns:asvg="http://schemas.microsoft.com/office/drawing/2016/SVG/main" r:embed="rId3"/>
                </a:ext>
              </a:extLst>
            </a:blip>
            <a:stretch>
              <a:fillRect b="-69245"/>
            </a:stretch>
          </a:blipFill>
        </p:spPr>
        <p:txBody>
          <a:bodyPr/>
          <a:lstStyle/>
          <a:p>
            <a:endParaRPr lang="en-IN"/>
          </a:p>
        </p:txBody>
      </p:sp>
      <p:sp>
        <p:nvSpPr>
          <p:cNvPr id="4" name="Freeform 4"/>
          <p:cNvSpPr/>
          <p:nvPr/>
        </p:nvSpPr>
        <p:spPr>
          <a:xfrm rot="5400000" flipH="1">
            <a:off x="1093638" y="5712286"/>
            <a:ext cx="3059971" cy="6089457"/>
          </a:xfrm>
          <a:custGeom>
            <a:avLst/>
            <a:gdLst/>
            <a:ahLst/>
            <a:cxnLst/>
            <a:rect l="l" t="t" r="r" b="b"/>
            <a:pathLst>
              <a:path w="3059971" h="6089457">
                <a:moveTo>
                  <a:pt x="3059971" y="0"/>
                </a:moveTo>
                <a:lnTo>
                  <a:pt x="0" y="0"/>
                </a:lnTo>
                <a:lnTo>
                  <a:pt x="0" y="6089457"/>
                </a:lnTo>
                <a:lnTo>
                  <a:pt x="3059971" y="6089457"/>
                </a:lnTo>
                <a:lnTo>
                  <a:pt x="3059971" y="0"/>
                </a:lnTo>
                <a:close/>
              </a:path>
            </a:pathLst>
          </a:custGeom>
          <a:blipFill>
            <a:blip r:embed="rId4">
              <a:extLst>
                <a:ext uri="{96DAC541-7B7A-43D3-8B79-37D633B846F1}">
                  <asvg:svgBlip xmlns:asvg="http://schemas.microsoft.com/office/drawing/2016/SVG/main" r:embed="rId5"/>
                </a:ext>
              </a:extLst>
            </a:blip>
            <a:stretch>
              <a:fillRect l="-99003"/>
            </a:stretch>
          </a:blipFill>
        </p:spPr>
        <p:txBody>
          <a:bodyPr/>
          <a:lstStyle/>
          <a:p>
            <a:endParaRPr lang="en-IN"/>
          </a:p>
        </p:txBody>
      </p:sp>
      <p:sp>
        <p:nvSpPr>
          <p:cNvPr id="5" name="Freeform 5"/>
          <p:cNvSpPr/>
          <p:nvPr/>
        </p:nvSpPr>
        <p:spPr>
          <a:xfrm>
            <a:off x="15726360" y="3845817"/>
            <a:ext cx="2561640" cy="6441183"/>
          </a:xfrm>
          <a:custGeom>
            <a:avLst/>
            <a:gdLst/>
            <a:ahLst/>
            <a:cxnLst/>
            <a:rect l="l" t="t" r="r" b="b"/>
            <a:pathLst>
              <a:path w="2561640" h="6441183">
                <a:moveTo>
                  <a:pt x="0" y="0"/>
                </a:moveTo>
                <a:lnTo>
                  <a:pt x="2561640" y="0"/>
                </a:lnTo>
                <a:lnTo>
                  <a:pt x="2561640" y="6441183"/>
                </a:lnTo>
                <a:lnTo>
                  <a:pt x="0" y="6441183"/>
                </a:lnTo>
                <a:lnTo>
                  <a:pt x="0" y="0"/>
                </a:lnTo>
                <a:close/>
              </a:path>
            </a:pathLst>
          </a:custGeom>
          <a:blipFill>
            <a:blip r:embed="rId4">
              <a:extLst>
                <a:ext uri="{96DAC541-7B7A-43D3-8B79-37D633B846F1}">
                  <asvg:svgBlip xmlns:asvg="http://schemas.microsoft.com/office/drawing/2016/SVG/main" r:embed="rId5"/>
                </a:ext>
              </a:extLst>
            </a:blip>
            <a:stretch>
              <a:fillRect r="-151447"/>
            </a:stretch>
          </a:blipFill>
        </p:spPr>
        <p:txBody>
          <a:bodyPr/>
          <a:lstStyle/>
          <a:p>
            <a:endParaRPr lang="en-IN"/>
          </a:p>
        </p:txBody>
      </p:sp>
      <p:sp>
        <p:nvSpPr>
          <p:cNvPr id="6" name="TextBox 6"/>
          <p:cNvSpPr txBox="1"/>
          <p:nvPr/>
        </p:nvSpPr>
        <p:spPr>
          <a:xfrm>
            <a:off x="5161504" y="3699711"/>
            <a:ext cx="7688179" cy="1368424"/>
          </a:xfrm>
          <a:prstGeom prst="rect">
            <a:avLst/>
          </a:prstGeom>
        </p:spPr>
        <p:txBody>
          <a:bodyPr lIns="0" tIns="0" rIns="0" bIns="0" rtlCol="0" anchor="t">
            <a:spAutoFit/>
          </a:bodyPr>
          <a:lstStyle/>
          <a:p>
            <a:pPr algn="ctr">
              <a:lnSpc>
                <a:spcPts val="11200"/>
              </a:lnSpc>
              <a:spcBef>
                <a:spcPct val="0"/>
              </a:spcBef>
            </a:pPr>
            <a:r>
              <a:rPr lang="en-US" sz="8000" dirty="0">
                <a:solidFill>
                  <a:srgbClr val="000000"/>
                </a:solidFill>
                <a:latin typeface="Montserrat Heavy"/>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1737"/>
            <a:ext cx="2007065" cy="3994134"/>
          </a:xfrm>
          <a:custGeom>
            <a:avLst/>
            <a:gdLst/>
            <a:ahLst/>
            <a:cxnLst/>
            <a:rect l="l" t="t" r="r" b="b"/>
            <a:pathLst>
              <a:path w="2007065" h="3994134">
                <a:moveTo>
                  <a:pt x="0" y="0"/>
                </a:moveTo>
                <a:lnTo>
                  <a:pt x="2007065" y="0"/>
                </a:lnTo>
                <a:lnTo>
                  <a:pt x="2007065" y="3994134"/>
                </a:lnTo>
                <a:lnTo>
                  <a:pt x="0" y="3994134"/>
                </a:lnTo>
                <a:lnTo>
                  <a:pt x="0" y="0"/>
                </a:lnTo>
                <a:close/>
              </a:path>
            </a:pathLst>
          </a:custGeom>
          <a:blipFill>
            <a:blip r:embed="rId2">
              <a:extLst>
                <a:ext uri="{96DAC541-7B7A-43D3-8B79-37D633B846F1}">
                  <asvg:svgBlip xmlns:asvg="http://schemas.microsoft.com/office/drawing/2016/SVG/main" r:embed="rId3"/>
                </a:ext>
              </a:extLst>
            </a:blip>
            <a:stretch>
              <a:fillRect l="-99003"/>
            </a:stretch>
          </a:blipFill>
        </p:spPr>
        <p:txBody>
          <a:bodyPr/>
          <a:lstStyle/>
          <a:p>
            <a:endParaRPr lang="en-IN"/>
          </a:p>
        </p:txBody>
      </p:sp>
      <p:sp>
        <p:nvSpPr>
          <p:cNvPr id="3" name="Freeform 3"/>
          <p:cNvSpPr/>
          <p:nvPr/>
        </p:nvSpPr>
        <p:spPr>
          <a:xfrm>
            <a:off x="-2289348" y="-1794966"/>
            <a:ext cx="3636357" cy="1501564"/>
          </a:xfrm>
          <a:custGeom>
            <a:avLst/>
            <a:gdLst/>
            <a:ahLst/>
            <a:cxnLst/>
            <a:rect l="l" t="t" r="r" b="b"/>
            <a:pathLst>
              <a:path w="3636357" h="1501564">
                <a:moveTo>
                  <a:pt x="0" y="0"/>
                </a:moveTo>
                <a:lnTo>
                  <a:pt x="3636357" y="0"/>
                </a:lnTo>
                <a:lnTo>
                  <a:pt x="3636357" y="1501565"/>
                </a:lnTo>
                <a:lnTo>
                  <a:pt x="0" y="1501565"/>
                </a:lnTo>
                <a:lnTo>
                  <a:pt x="0" y="0"/>
                </a:lnTo>
                <a:close/>
              </a:path>
            </a:pathLst>
          </a:custGeom>
          <a:blipFill>
            <a:blip r:embed="rId4">
              <a:extLst>
                <a:ext uri="{96DAC541-7B7A-43D3-8B79-37D633B846F1}">
                  <asvg:svgBlip xmlns:asvg="http://schemas.microsoft.com/office/drawing/2016/SVG/main" r:embed="rId5"/>
                </a:ext>
              </a:extLst>
            </a:blip>
            <a:stretch>
              <a:fillRect r="-62675"/>
            </a:stretch>
          </a:blipFill>
        </p:spPr>
        <p:txBody>
          <a:bodyPr/>
          <a:lstStyle/>
          <a:p>
            <a:endParaRPr lang="en-IN"/>
          </a:p>
        </p:txBody>
      </p:sp>
      <p:grpSp>
        <p:nvGrpSpPr>
          <p:cNvPr id="4" name="Group 4"/>
          <p:cNvGrpSpPr/>
          <p:nvPr/>
        </p:nvGrpSpPr>
        <p:grpSpPr>
          <a:xfrm>
            <a:off x="10768349" y="1776876"/>
            <a:ext cx="1389015" cy="138901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5E62"/>
            </a:solidFill>
          </p:spPr>
          <p:txBody>
            <a:bodyPr/>
            <a:lstStyle/>
            <a:p>
              <a:endParaRPr lang="en-IN"/>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533015" y="6305140"/>
            <a:ext cx="1389015" cy="138901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5E62"/>
            </a:solidFill>
          </p:spPr>
          <p:txBody>
            <a:bodyPr/>
            <a:lstStyle/>
            <a:p>
              <a:endParaRPr lang="en-IN"/>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3132321" y="1705796"/>
            <a:ext cx="3859716" cy="737616"/>
          </a:xfrm>
          <a:prstGeom prst="rect">
            <a:avLst/>
          </a:prstGeom>
        </p:spPr>
        <p:txBody>
          <a:bodyPr lIns="0" tIns="0" rIns="0" bIns="0" rtlCol="0" anchor="t">
            <a:spAutoFit/>
          </a:bodyPr>
          <a:lstStyle/>
          <a:p>
            <a:pPr>
              <a:lnSpc>
                <a:spcPts val="5952"/>
              </a:lnSpc>
              <a:spcBef>
                <a:spcPct val="0"/>
              </a:spcBef>
            </a:pPr>
            <a:r>
              <a:rPr lang="en-US" sz="4800" dirty="0">
                <a:solidFill>
                  <a:srgbClr val="000000"/>
                </a:solidFill>
                <a:latin typeface="Montserrat Heavy"/>
              </a:rPr>
              <a:t>CONTENTS</a:t>
            </a:r>
          </a:p>
        </p:txBody>
      </p:sp>
      <p:sp>
        <p:nvSpPr>
          <p:cNvPr id="14" name="TextBox 14"/>
          <p:cNvSpPr txBox="1"/>
          <p:nvPr/>
        </p:nvSpPr>
        <p:spPr>
          <a:xfrm>
            <a:off x="12350010" y="1824893"/>
            <a:ext cx="4297409" cy="556947"/>
          </a:xfrm>
          <a:prstGeom prst="rect">
            <a:avLst/>
          </a:prstGeom>
        </p:spPr>
        <p:txBody>
          <a:bodyPr wrap="square" lIns="0" tIns="0" rIns="0" bIns="0" rtlCol="0" anchor="t">
            <a:spAutoFit/>
          </a:bodyPr>
          <a:lstStyle/>
          <a:p>
            <a:pPr algn="ctr">
              <a:lnSpc>
                <a:spcPts val="5040"/>
              </a:lnSpc>
              <a:spcBef>
                <a:spcPct val="0"/>
              </a:spcBef>
            </a:pPr>
            <a:r>
              <a:rPr lang="en-US" sz="2400" dirty="0">
                <a:solidFill>
                  <a:srgbClr val="000000"/>
                </a:solidFill>
                <a:latin typeface="Montserrat Heavy"/>
              </a:rPr>
              <a:t>Classical Conditioning</a:t>
            </a:r>
          </a:p>
        </p:txBody>
      </p:sp>
      <p:sp>
        <p:nvSpPr>
          <p:cNvPr id="15" name="TextBox 15"/>
          <p:cNvSpPr txBox="1"/>
          <p:nvPr/>
        </p:nvSpPr>
        <p:spPr>
          <a:xfrm>
            <a:off x="12192000" y="6442701"/>
            <a:ext cx="3992610" cy="556947"/>
          </a:xfrm>
          <a:prstGeom prst="rect">
            <a:avLst/>
          </a:prstGeom>
        </p:spPr>
        <p:txBody>
          <a:bodyPr wrap="square" lIns="0" tIns="0" rIns="0" bIns="0" rtlCol="0" anchor="t">
            <a:spAutoFit/>
          </a:bodyPr>
          <a:lstStyle/>
          <a:p>
            <a:pPr algn="ctr">
              <a:lnSpc>
                <a:spcPts val="5040"/>
              </a:lnSpc>
              <a:spcBef>
                <a:spcPct val="0"/>
              </a:spcBef>
            </a:pPr>
            <a:r>
              <a:rPr lang="en-US" sz="2400" dirty="0">
                <a:solidFill>
                  <a:srgbClr val="000000"/>
                </a:solidFill>
                <a:latin typeface="Montserrat Heavy"/>
              </a:rPr>
              <a:t>Operant Conditioning</a:t>
            </a:r>
          </a:p>
        </p:txBody>
      </p:sp>
      <p:sp>
        <p:nvSpPr>
          <p:cNvPr id="17" name="TextBox 17"/>
          <p:cNvSpPr txBox="1"/>
          <p:nvPr/>
        </p:nvSpPr>
        <p:spPr>
          <a:xfrm>
            <a:off x="12039599" y="2364333"/>
            <a:ext cx="4918229" cy="471805"/>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Montserrat Semi-Bold"/>
              </a:rPr>
              <a:t>By Pavlov</a:t>
            </a:r>
          </a:p>
        </p:txBody>
      </p:sp>
      <p:sp>
        <p:nvSpPr>
          <p:cNvPr id="18" name="TextBox 18"/>
          <p:cNvSpPr txBox="1"/>
          <p:nvPr/>
        </p:nvSpPr>
        <p:spPr>
          <a:xfrm>
            <a:off x="11729190" y="7121109"/>
            <a:ext cx="4918229" cy="471805"/>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Montserrat Semi-Bold"/>
              </a:rPr>
              <a:t>By S.F. Skinner</a:t>
            </a:r>
          </a:p>
        </p:txBody>
      </p:sp>
      <p:pic>
        <p:nvPicPr>
          <p:cNvPr id="3074" name="Picture 2" descr="Image result for classical conditioning">
            <a:extLst>
              <a:ext uri="{FF2B5EF4-FFF2-40B4-BE49-F238E27FC236}">
                <a16:creationId xmlns:a16="http://schemas.microsoft.com/office/drawing/2014/main" id="{9AD6781A-C27A-CB19-463D-A1D6A23BA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0581" y="3148573"/>
            <a:ext cx="7886701"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747837"/>
            <a:chOff x="0" y="0"/>
            <a:chExt cx="4816593" cy="987085"/>
          </a:xfrm>
        </p:grpSpPr>
        <p:sp>
          <p:nvSpPr>
            <p:cNvPr id="3" name="Freeform 3"/>
            <p:cNvSpPr/>
            <p:nvPr/>
          </p:nvSpPr>
          <p:spPr>
            <a:xfrm>
              <a:off x="0" y="0"/>
              <a:ext cx="4816592" cy="987085"/>
            </a:xfrm>
            <a:custGeom>
              <a:avLst/>
              <a:gdLst/>
              <a:ahLst/>
              <a:cxnLst/>
              <a:rect l="l" t="t" r="r" b="b"/>
              <a:pathLst>
                <a:path w="4816592" h="987085">
                  <a:moveTo>
                    <a:pt x="0" y="0"/>
                  </a:moveTo>
                  <a:lnTo>
                    <a:pt x="4816592" y="0"/>
                  </a:lnTo>
                  <a:lnTo>
                    <a:pt x="4816592" y="987085"/>
                  </a:lnTo>
                  <a:lnTo>
                    <a:pt x="0" y="987085"/>
                  </a:lnTo>
                  <a:close/>
                </a:path>
              </a:pathLst>
            </a:custGeom>
            <a:solidFill>
              <a:srgbClr val="03989E"/>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52174" y="1028700"/>
            <a:ext cx="13583653" cy="8229600"/>
            <a:chOff x="0" y="0"/>
            <a:chExt cx="3577588" cy="2167467"/>
          </a:xfrm>
        </p:grpSpPr>
        <p:sp>
          <p:nvSpPr>
            <p:cNvPr id="6" name="Freeform 6"/>
            <p:cNvSpPr/>
            <p:nvPr/>
          </p:nvSpPr>
          <p:spPr>
            <a:xfrm>
              <a:off x="0" y="0"/>
              <a:ext cx="3577587" cy="2167467"/>
            </a:xfrm>
            <a:custGeom>
              <a:avLst/>
              <a:gdLst/>
              <a:ahLst/>
              <a:cxnLst/>
              <a:rect l="l" t="t" r="r" b="b"/>
              <a:pathLst>
                <a:path w="3577587" h="2167467">
                  <a:moveTo>
                    <a:pt x="0" y="0"/>
                  </a:moveTo>
                  <a:lnTo>
                    <a:pt x="3577587" y="0"/>
                  </a:lnTo>
                  <a:lnTo>
                    <a:pt x="3577587" y="2167467"/>
                  </a:lnTo>
                  <a:lnTo>
                    <a:pt x="0" y="2167467"/>
                  </a:lnTo>
                  <a:close/>
                </a:path>
              </a:pathLst>
            </a:custGeom>
            <a:solidFill>
              <a:srgbClr val="FFFFFF"/>
            </a:solidFill>
            <a:ln w="104775" cap="sq">
              <a:solidFill>
                <a:srgbClr val="015E62"/>
              </a:solidFill>
              <a:prstDash val="solid"/>
              <a:miter/>
            </a:ln>
          </p:spPr>
          <p:txBody>
            <a:bodyPr/>
            <a:lstStyle/>
            <a:p>
              <a:endParaRPr lang="en-IN"/>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609324" y="2629217"/>
            <a:ext cx="5069352" cy="811530"/>
          </a:xfrm>
          <a:prstGeom prst="rect">
            <a:avLst/>
          </a:prstGeom>
        </p:spPr>
        <p:txBody>
          <a:bodyPr lIns="0" tIns="0" rIns="0" bIns="0" rtlCol="0" anchor="t">
            <a:spAutoFit/>
          </a:bodyPr>
          <a:lstStyle/>
          <a:p>
            <a:pPr algn="ctr">
              <a:lnSpc>
                <a:spcPts val="6719"/>
              </a:lnSpc>
              <a:spcBef>
                <a:spcPct val="0"/>
              </a:spcBef>
            </a:pPr>
            <a:r>
              <a:rPr lang="en-US" sz="4800" dirty="0">
                <a:solidFill>
                  <a:srgbClr val="000000"/>
                </a:solidFill>
                <a:latin typeface="Montserrat Heavy"/>
              </a:rPr>
              <a:t>Introduction</a:t>
            </a:r>
          </a:p>
        </p:txBody>
      </p:sp>
      <p:sp>
        <p:nvSpPr>
          <p:cNvPr id="9" name="TextBox 9"/>
          <p:cNvSpPr txBox="1"/>
          <p:nvPr/>
        </p:nvSpPr>
        <p:spPr>
          <a:xfrm>
            <a:off x="3976437" y="4097254"/>
            <a:ext cx="10335126" cy="2977162"/>
          </a:xfrm>
          <a:prstGeom prst="rect">
            <a:avLst/>
          </a:prstGeom>
        </p:spPr>
        <p:txBody>
          <a:bodyPr lIns="0" tIns="0" rIns="0" bIns="0" rtlCol="0" anchor="t">
            <a:spAutoFit/>
          </a:bodyPr>
          <a:lstStyle/>
          <a:p>
            <a:pPr algn="just">
              <a:lnSpc>
                <a:spcPts val="3919"/>
              </a:lnSpc>
              <a:spcBef>
                <a:spcPct val="0"/>
              </a:spcBef>
            </a:pPr>
            <a:r>
              <a:rPr lang="en-IN" sz="3200" dirty="0">
                <a:solidFill>
                  <a:srgbClr val="000000"/>
                </a:solidFill>
                <a:latin typeface="Montserrat Semi-Bold"/>
              </a:rPr>
              <a:t>Conditioning typically refers to the process of learning and modifying behaviour through repeated experiences or stimuli. It can be categorized into classical conditioning and operant conditioning, two fundamental concepts in psychology.</a:t>
            </a:r>
            <a:endParaRPr lang="en-US" sz="3200" dirty="0">
              <a:solidFill>
                <a:srgbClr val="000000"/>
              </a:solidFill>
              <a:latin typeface="Montserra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16" y="-330868"/>
            <a:ext cx="4806616" cy="4806616"/>
          </a:xfrm>
          <a:custGeom>
            <a:avLst/>
            <a:gdLst/>
            <a:ahLst/>
            <a:cxnLst/>
            <a:rect l="l" t="t" r="r" b="b"/>
            <a:pathLst>
              <a:path w="4806616" h="4806616">
                <a:moveTo>
                  <a:pt x="0" y="0"/>
                </a:moveTo>
                <a:lnTo>
                  <a:pt x="4806616" y="0"/>
                </a:lnTo>
                <a:lnTo>
                  <a:pt x="4806616" y="4806615"/>
                </a:lnTo>
                <a:lnTo>
                  <a:pt x="0" y="4806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3" name="Group 3"/>
          <p:cNvGrpSpPr/>
          <p:nvPr/>
        </p:nvGrpSpPr>
        <p:grpSpPr>
          <a:xfrm>
            <a:off x="9721516" y="1550570"/>
            <a:ext cx="7537784" cy="7185861"/>
            <a:chOff x="0" y="0"/>
            <a:chExt cx="1985260" cy="1892572"/>
          </a:xfrm>
        </p:grpSpPr>
        <p:sp>
          <p:nvSpPr>
            <p:cNvPr id="4" name="Freeform 4"/>
            <p:cNvSpPr/>
            <p:nvPr/>
          </p:nvSpPr>
          <p:spPr>
            <a:xfrm>
              <a:off x="0" y="0"/>
              <a:ext cx="1985260" cy="1892572"/>
            </a:xfrm>
            <a:custGeom>
              <a:avLst/>
              <a:gdLst/>
              <a:ahLst/>
              <a:cxnLst/>
              <a:rect l="l" t="t" r="r" b="b"/>
              <a:pathLst>
                <a:path w="1985260" h="1892572">
                  <a:moveTo>
                    <a:pt x="0" y="0"/>
                  </a:moveTo>
                  <a:lnTo>
                    <a:pt x="1985260" y="0"/>
                  </a:lnTo>
                  <a:lnTo>
                    <a:pt x="1985260" y="1892572"/>
                  </a:lnTo>
                  <a:lnTo>
                    <a:pt x="0" y="1892572"/>
                  </a:lnTo>
                  <a:close/>
                </a:path>
              </a:pathLst>
            </a:custGeom>
            <a:solidFill>
              <a:srgbClr val="015E62"/>
            </a:solidFill>
          </p:spPr>
          <p:txBody>
            <a:bodyPr/>
            <a:lstStyle/>
            <a:p>
              <a:endParaRPr lang="en-IN"/>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1550570"/>
            <a:ext cx="8692816" cy="7185861"/>
          </a:xfrm>
          <a:custGeom>
            <a:avLst/>
            <a:gdLst/>
            <a:ahLst/>
            <a:cxnLst/>
            <a:rect l="l" t="t" r="r" b="b"/>
            <a:pathLst>
              <a:path w="8692816" h="7185861">
                <a:moveTo>
                  <a:pt x="0" y="0"/>
                </a:moveTo>
                <a:lnTo>
                  <a:pt x="8692816" y="0"/>
                </a:lnTo>
                <a:lnTo>
                  <a:pt x="8692816" y="7185860"/>
                </a:lnTo>
                <a:lnTo>
                  <a:pt x="0" y="7185860"/>
                </a:lnTo>
                <a:lnTo>
                  <a:pt x="0" y="0"/>
                </a:lnTo>
                <a:close/>
              </a:path>
            </a:pathLst>
          </a:custGeom>
          <a:blipFill>
            <a:blip r:embed="rId4"/>
            <a:stretch>
              <a:fillRect l="-4744" r="-11072"/>
            </a:stretch>
          </a:blipFill>
        </p:spPr>
        <p:txBody>
          <a:bodyPr/>
          <a:lstStyle/>
          <a:p>
            <a:endParaRPr lang="en-IN"/>
          </a:p>
        </p:txBody>
      </p:sp>
      <p:sp>
        <p:nvSpPr>
          <p:cNvPr id="7" name="TextBox 7"/>
          <p:cNvSpPr txBox="1"/>
          <p:nvPr/>
        </p:nvSpPr>
        <p:spPr>
          <a:xfrm>
            <a:off x="11187339" y="2006014"/>
            <a:ext cx="5069352" cy="1476173"/>
          </a:xfrm>
          <a:prstGeom prst="rect">
            <a:avLst/>
          </a:prstGeom>
        </p:spPr>
        <p:txBody>
          <a:bodyPr lIns="0" tIns="0" rIns="0" bIns="0" rtlCol="0" anchor="t">
            <a:spAutoFit/>
          </a:bodyPr>
          <a:lstStyle/>
          <a:p>
            <a:pPr algn="ctr">
              <a:lnSpc>
                <a:spcPts val="5904"/>
              </a:lnSpc>
            </a:pPr>
            <a:r>
              <a:rPr lang="en-US" sz="4800" dirty="0">
                <a:solidFill>
                  <a:srgbClr val="FFFFFF"/>
                </a:solidFill>
                <a:latin typeface="Montserrat Heavy"/>
              </a:rPr>
              <a:t>Classical Conditioning</a:t>
            </a:r>
          </a:p>
        </p:txBody>
      </p:sp>
      <p:sp>
        <p:nvSpPr>
          <p:cNvPr id="8" name="TextBox 8"/>
          <p:cNvSpPr txBox="1"/>
          <p:nvPr/>
        </p:nvSpPr>
        <p:spPr>
          <a:xfrm>
            <a:off x="10765254" y="3626802"/>
            <a:ext cx="5913521" cy="4965014"/>
          </a:xfrm>
          <a:prstGeom prst="rect">
            <a:avLst/>
          </a:prstGeom>
        </p:spPr>
        <p:txBody>
          <a:bodyPr lIns="0" tIns="0" rIns="0" bIns="0" rtlCol="0" anchor="t">
            <a:spAutoFit/>
          </a:bodyPr>
          <a:lstStyle/>
          <a:p>
            <a:pPr algn="just">
              <a:lnSpc>
                <a:spcPts val="3919"/>
              </a:lnSpc>
              <a:spcBef>
                <a:spcPct val="0"/>
              </a:spcBef>
            </a:pPr>
            <a:r>
              <a:rPr lang="en-IN" sz="2799" dirty="0">
                <a:solidFill>
                  <a:srgbClr val="FFFFFF"/>
                </a:solidFill>
                <a:latin typeface="Montserrat Semi-Bold"/>
              </a:rPr>
              <a:t>Classical conditioning, often associated with Ivan Pavlov, involves pairing a neutral stimulus with an unconditioned stimulus to create a conditioned response. For example, ringing a bell before feeding a dog can make the dog associate the bell with food.</a:t>
            </a:r>
            <a:endParaRPr lang="en-US" sz="2799" dirty="0">
              <a:solidFill>
                <a:srgbClr val="FFFFFF"/>
              </a:solidFill>
              <a:latin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588930" y="0"/>
            <a:ext cx="1699070" cy="3381212"/>
          </a:xfrm>
          <a:custGeom>
            <a:avLst/>
            <a:gdLst/>
            <a:ahLst/>
            <a:cxnLst/>
            <a:rect l="l" t="t" r="r" b="b"/>
            <a:pathLst>
              <a:path w="1699070" h="3381212">
                <a:moveTo>
                  <a:pt x="0" y="0"/>
                </a:moveTo>
                <a:lnTo>
                  <a:pt x="1699070" y="0"/>
                </a:lnTo>
                <a:lnTo>
                  <a:pt x="1699070" y="3381212"/>
                </a:lnTo>
                <a:lnTo>
                  <a:pt x="0" y="3381212"/>
                </a:lnTo>
                <a:lnTo>
                  <a:pt x="0" y="0"/>
                </a:lnTo>
                <a:close/>
              </a:path>
            </a:pathLst>
          </a:custGeom>
          <a:blipFill>
            <a:blip r:embed="rId2">
              <a:extLst>
                <a:ext uri="{96DAC541-7B7A-43D3-8B79-37D633B846F1}">
                  <asvg:svgBlip xmlns:asvg="http://schemas.microsoft.com/office/drawing/2016/SVG/main" r:embed="rId3"/>
                </a:ext>
              </a:extLst>
            </a:blip>
            <a:stretch>
              <a:fillRect l="-99003"/>
            </a:stretch>
          </a:blipFill>
        </p:spPr>
        <p:txBody>
          <a:bodyPr/>
          <a:lstStyle/>
          <a:p>
            <a:endParaRPr lang="en-IN"/>
          </a:p>
        </p:txBody>
      </p:sp>
      <p:sp>
        <p:nvSpPr>
          <p:cNvPr id="3" name="Freeform 3"/>
          <p:cNvSpPr/>
          <p:nvPr/>
        </p:nvSpPr>
        <p:spPr>
          <a:xfrm rot="-10800000" flipH="1">
            <a:off x="0" y="0"/>
            <a:ext cx="1699070" cy="3381212"/>
          </a:xfrm>
          <a:custGeom>
            <a:avLst/>
            <a:gdLst/>
            <a:ahLst/>
            <a:cxnLst/>
            <a:rect l="l" t="t" r="r" b="b"/>
            <a:pathLst>
              <a:path w="1699070" h="3381212">
                <a:moveTo>
                  <a:pt x="1699070" y="0"/>
                </a:moveTo>
                <a:lnTo>
                  <a:pt x="0" y="0"/>
                </a:lnTo>
                <a:lnTo>
                  <a:pt x="0" y="3381212"/>
                </a:lnTo>
                <a:lnTo>
                  <a:pt x="1699070" y="3381212"/>
                </a:lnTo>
                <a:lnTo>
                  <a:pt x="1699070" y="0"/>
                </a:lnTo>
                <a:close/>
              </a:path>
            </a:pathLst>
          </a:custGeom>
          <a:blipFill>
            <a:blip r:embed="rId2">
              <a:extLst>
                <a:ext uri="{96DAC541-7B7A-43D3-8B79-37D633B846F1}">
                  <asvg:svgBlip xmlns:asvg="http://schemas.microsoft.com/office/drawing/2016/SVG/main" r:embed="rId3"/>
                </a:ext>
              </a:extLst>
            </a:blip>
            <a:stretch>
              <a:fillRect l="-99003"/>
            </a:stretch>
          </a:blipFill>
        </p:spPr>
        <p:txBody>
          <a:bodyPr/>
          <a:lstStyle/>
          <a:p>
            <a:endParaRPr lang="en-IN"/>
          </a:p>
        </p:txBody>
      </p:sp>
      <p:sp>
        <p:nvSpPr>
          <p:cNvPr id="4" name="Freeform 4"/>
          <p:cNvSpPr/>
          <p:nvPr/>
        </p:nvSpPr>
        <p:spPr>
          <a:xfrm rot="5400000">
            <a:off x="1329007"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4">
              <a:extLst>
                <a:ext uri="{96DAC541-7B7A-43D3-8B79-37D633B846F1}">
                  <asvg:svgBlip xmlns:asvg="http://schemas.microsoft.com/office/drawing/2016/SVG/main" r:embed="rId5"/>
                </a:ext>
              </a:extLst>
            </a:blip>
            <a:stretch>
              <a:fillRect l="-98883" b="-657"/>
            </a:stretch>
          </a:blipFill>
        </p:spPr>
        <p:txBody>
          <a:bodyPr/>
          <a:lstStyle/>
          <a:p>
            <a:endParaRPr lang="en-IN"/>
          </a:p>
        </p:txBody>
      </p:sp>
      <p:sp>
        <p:nvSpPr>
          <p:cNvPr id="5" name="Freeform 5"/>
          <p:cNvSpPr/>
          <p:nvPr/>
        </p:nvSpPr>
        <p:spPr>
          <a:xfrm rot="5400000">
            <a:off x="15616507" y="-691388"/>
            <a:ext cx="1446300" cy="2829076"/>
          </a:xfrm>
          <a:custGeom>
            <a:avLst/>
            <a:gdLst/>
            <a:ahLst/>
            <a:cxnLst/>
            <a:rect l="l" t="t" r="r" b="b"/>
            <a:pathLst>
              <a:path w="1446300" h="2829076">
                <a:moveTo>
                  <a:pt x="0" y="0"/>
                </a:moveTo>
                <a:lnTo>
                  <a:pt x="1446300" y="0"/>
                </a:lnTo>
                <a:lnTo>
                  <a:pt x="1446300" y="2829076"/>
                </a:lnTo>
                <a:lnTo>
                  <a:pt x="0" y="2829076"/>
                </a:lnTo>
                <a:lnTo>
                  <a:pt x="0" y="0"/>
                </a:lnTo>
                <a:close/>
              </a:path>
            </a:pathLst>
          </a:custGeom>
          <a:blipFill>
            <a:blip r:embed="rId4">
              <a:extLst>
                <a:ext uri="{96DAC541-7B7A-43D3-8B79-37D633B846F1}">
                  <asvg:svgBlip xmlns:asvg="http://schemas.microsoft.com/office/drawing/2016/SVG/main" r:embed="rId5"/>
                </a:ext>
              </a:extLst>
            </a:blip>
            <a:stretch>
              <a:fillRect l="-98883" b="-657"/>
            </a:stretch>
          </a:blipFill>
        </p:spPr>
        <p:txBody>
          <a:bodyPr/>
          <a:lstStyle/>
          <a:p>
            <a:endParaRPr lang="en-IN"/>
          </a:p>
        </p:txBody>
      </p:sp>
      <p:pic>
        <p:nvPicPr>
          <p:cNvPr id="1030" name="Picture 6" descr="Classical Conditioning | Tilda123456789">
            <a:extLst>
              <a:ext uri="{FF2B5EF4-FFF2-40B4-BE49-F238E27FC236}">
                <a16:creationId xmlns:a16="http://schemas.microsoft.com/office/drawing/2014/main" id="{0C147BDC-6AA4-114D-CE5E-8EAB1B82C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8291" y="1181100"/>
            <a:ext cx="13399129" cy="845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20637" y="0"/>
            <a:ext cx="3567363" cy="3717758"/>
            <a:chOff x="0" y="0"/>
            <a:chExt cx="939552" cy="979163"/>
          </a:xfrm>
        </p:grpSpPr>
        <p:sp>
          <p:nvSpPr>
            <p:cNvPr id="3" name="Freeform 3"/>
            <p:cNvSpPr/>
            <p:nvPr/>
          </p:nvSpPr>
          <p:spPr>
            <a:xfrm>
              <a:off x="0" y="0"/>
              <a:ext cx="939552" cy="979163"/>
            </a:xfrm>
            <a:custGeom>
              <a:avLst/>
              <a:gdLst/>
              <a:ahLst/>
              <a:cxnLst/>
              <a:rect l="l" t="t" r="r" b="b"/>
              <a:pathLst>
                <a:path w="939552" h="979163">
                  <a:moveTo>
                    <a:pt x="0" y="0"/>
                  </a:moveTo>
                  <a:lnTo>
                    <a:pt x="939552" y="0"/>
                  </a:lnTo>
                  <a:lnTo>
                    <a:pt x="939552" y="979163"/>
                  </a:lnTo>
                  <a:lnTo>
                    <a:pt x="0" y="979163"/>
                  </a:lnTo>
                  <a:close/>
                </a:path>
              </a:pathLst>
            </a:custGeom>
            <a:solidFill>
              <a:srgbClr val="03989E"/>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959121"/>
            <a:ext cx="1875175" cy="3667989"/>
          </a:xfrm>
          <a:custGeom>
            <a:avLst/>
            <a:gdLst/>
            <a:ahLst/>
            <a:cxnLst/>
            <a:rect l="l" t="t" r="r" b="b"/>
            <a:pathLst>
              <a:path w="1875175" h="3667989">
                <a:moveTo>
                  <a:pt x="0" y="0"/>
                </a:moveTo>
                <a:lnTo>
                  <a:pt x="1875175" y="0"/>
                </a:lnTo>
                <a:lnTo>
                  <a:pt x="1875175" y="3667989"/>
                </a:lnTo>
                <a:lnTo>
                  <a:pt x="0" y="3667989"/>
                </a:lnTo>
                <a:lnTo>
                  <a:pt x="0" y="0"/>
                </a:lnTo>
                <a:close/>
              </a:path>
            </a:pathLst>
          </a:custGeom>
          <a:blipFill>
            <a:blip r:embed="rId2">
              <a:extLst>
                <a:ext uri="{96DAC541-7B7A-43D3-8B79-37D633B846F1}">
                  <asvg:svgBlip xmlns:asvg="http://schemas.microsoft.com/office/drawing/2016/SVG/main" r:embed="rId3"/>
                </a:ext>
              </a:extLst>
            </a:blip>
            <a:stretch>
              <a:fillRect l="-98883" b="-657"/>
            </a:stretch>
          </a:blipFill>
        </p:spPr>
        <p:txBody>
          <a:bodyPr/>
          <a:lstStyle/>
          <a:p>
            <a:endParaRPr lang="en-IN"/>
          </a:p>
        </p:txBody>
      </p:sp>
      <p:sp>
        <p:nvSpPr>
          <p:cNvPr id="8" name="TextBox 8"/>
          <p:cNvSpPr txBox="1"/>
          <p:nvPr/>
        </p:nvSpPr>
        <p:spPr>
          <a:xfrm>
            <a:off x="1524000" y="2705100"/>
            <a:ext cx="13349037" cy="6465424"/>
          </a:xfrm>
          <a:prstGeom prst="rect">
            <a:avLst/>
          </a:prstGeom>
        </p:spPr>
        <p:txBody>
          <a:bodyPr wrap="square" lIns="0" tIns="0" rIns="0" bIns="0" rtlCol="0" anchor="t">
            <a:spAutoFit/>
          </a:bodyPr>
          <a:lstStyle/>
          <a:p>
            <a:pPr algn="ctr">
              <a:lnSpc>
                <a:spcPts val="3919"/>
              </a:lnSpc>
              <a:spcBef>
                <a:spcPct val="0"/>
              </a:spcBef>
            </a:pPr>
            <a:r>
              <a:rPr lang="en-IN" sz="3600" u="sng" dirty="0">
                <a:solidFill>
                  <a:srgbClr val="000000"/>
                </a:solidFill>
                <a:latin typeface="Montserrat Semi-Bold"/>
              </a:rPr>
              <a:t>The Main components of classical conditioning are:</a:t>
            </a:r>
          </a:p>
          <a:p>
            <a:pPr algn="ctr">
              <a:lnSpc>
                <a:spcPts val="3919"/>
              </a:lnSpc>
              <a:spcBef>
                <a:spcPct val="0"/>
              </a:spcBef>
            </a:pPr>
            <a:endParaRPr lang="en-IN" sz="3600" dirty="0">
              <a:solidFill>
                <a:srgbClr val="000000"/>
              </a:solidFill>
              <a:latin typeface="Montserrat Semi-Bold"/>
            </a:endParaRPr>
          </a:p>
          <a:p>
            <a:pPr marL="514350" indent="-514350" algn="just">
              <a:lnSpc>
                <a:spcPts val="3919"/>
              </a:lnSpc>
              <a:spcBef>
                <a:spcPct val="0"/>
              </a:spcBef>
              <a:buAutoNum type="arabicPeriod"/>
            </a:pPr>
            <a:r>
              <a:rPr lang="en-IN" sz="2799" dirty="0">
                <a:solidFill>
                  <a:srgbClr val="000000"/>
                </a:solidFill>
                <a:latin typeface="Montserrat Semi-Bold"/>
              </a:rPr>
              <a:t>Unconditioned Stimulus (US): This is a stimulus that naturally and automatically triggers a specific response without prior learning. For example, in Pavlov's famous experiment with dogs, the presentation of food is the unconditioned stimulus because it naturally causes dogs to salivate.</a:t>
            </a:r>
          </a:p>
          <a:p>
            <a:pPr algn="just">
              <a:lnSpc>
                <a:spcPts val="3919"/>
              </a:lnSpc>
              <a:spcBef>
                <a:spcPct val="0"/>
              </a:spcBef>
            </a:pPr>
            <a:endParaRPr lang="en-IN" sz="2799" dirty="0">
              <a:solidFill>
                <a:srgbClr val="000000"/>
              </a:solidFill>
              <a:latin typeface="Montserrat Semi-Bold"/>
            </a:endParaRPr>
          </a:p>
          <a:p>
            <a:pPr algn="just">
              <a:lnSpc>
                <a:spcPts val="3919"/>
              </a:lnSpc>
              <a:spcBef>
                <a:spcPct val="0"/>
              </a:spcBef>
            </a:pPr>
            <a:r>
              <a:rPr lang="en-IN" sz="2799" dirty="0">
                <a:solidFill>
                  <a:srgbClr val="000000"/>
                </a:solidFill>
                <a:latin typeface="Montserrat Semi-Bold"/>
              </a:rPr>
              <a:t>2. </a:t>
            </a:r>
            <a:r>
              <a:rPr lang="en-IN" sz="2799" b="1" dirty="0">
                <a:solidFill>
                  <a:srgbClr val="000000"/>
                </a:solidFill>
                <a:latin typeface="Montserrat Semi-Bold"/>
              </a:rPr>
              <a:t>Unconditioned Response (UR): </a:t>
            </a:r>
            <a:r>
              <a:rPr lang="en-IN" sz="2799" dirty="0">
                <a:solidFill>
                  <a:srgbClr val="000000"/>
                </a:solidFill>
                <a:latin typeface="Montserrat Semi-Bold"/>
              </a:rPr>
              <a:t>The unconditioned response is the automatic and unlearned reaction that occurs in response to the unconditioned stimulus. In the case of Pavlov's dogs, salivating in response to food is the unconditioned response.</a:t>
            </a:r>
          </a:p>
          <a:p>
            <a:pPr algn="just">
              <a:lnSpc>
                <a:spcPts val="3919"/>
              </a:lnSpc>
              <a:spcBef>
                <a:spcPct val="0"/>
              </a:spcBef>
            </a:pPr>
            <a:r>
              <a:rPr lang="en-IN" sz="2799" dirty="0">
                <a:solidFill>
                  <a:srgbClr val="000000"/>
                </a:solidFill>
                <a:latin typeface="Montserrat Semi-Bold"/>
              </a:rPr>
              <a:t> </a:t>
            </a:r>
            <a:endParaRPr lang="en-US" sz="2799" dirty="0">
              <a:solidFill>
                <a:srgbClr val="000000"/>
              </a:solidFill>
              <a:latin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63800" y="342900"/>
            <a:ext cx="2474094" cy="2069416"/>
            <a:chOff x="0" y="0"/>
            <a:chExt cx="1002823" cy="1042900"/>
          </a:xfrm>
        </p:grpSpPr>
        <p:sp>
          <p:nvSpPr>
            <p:cNvPr id="3" name="Freeform 3"/>
            <p:cNvSpPr/>
            <p:nvPr/>
          </p:nvSpPr>
          <p:spPr>
            <a:xfrm>
              <a:off x="0" y="0"/>
              <a:ext cx="1002823" cy="1042900"/>
            </a:xfrm>
            <a:custGeom>
              <a:avLst/>
              <a:gdLst/>
              <a:ahLst/>
              <a:cxnLst/>
              <a:rect l="l" t="t" r="r" b="b"/>
              <a:pathLst>
                <a:path w="1002823" h="1042900">
                  <a:moveTo>
                    <a:pt x="0" y="0"/>
                  </a:moveTo>
                  <a:lnTo>
                    <a:pt x="1002823" y="0"/>
                  </a:lnTo>
                  <a:lnTo>
                    <a:pt x="1002823" y="1042900"/>
                  </a:lnTo>
                  <a:lnTo>
                    <a:pt x="0" y="1042900"/>
                  </a:lnTo>
                  <a:close/>
                </a:path>
              </a:pathLst>
            </a:custGeom>
            <a:solidFill>
              <a:srgbClr val="03989E"/>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41043" y="8267700"/>
            <a:ext cx="3416557" cy="1831619"/>
          </a:xfrm>
          <a:custGeom>
            <a:avLst/>
            <a:gdLst/>
            <a:ahLst/>
            <a:cxnLst/>
            <a:rect l="l" t="t" r="r" b="b"/>
            <a:pathLst>
              <a:path w="2653215" h="1095595">
                <a:moveTo>
                  <a:pt x="0" y="0"/>
                </a:moveTo>
                <a:lnTo>
                  <a:pt x="2653215" y="0"/>
                </a:lnTo>
                <a:lnTo>
                  <a:pt x="2653215" y="1095595"/>
                </a:lnTo>
                <a:lnTo>
                  <a:pt x="0" y="1095595"/>
                </a:lnTo>
                <a:lnTo>
                  <a:pt x="0" y="0"/>
                </a:lnTo>
                <a:close/>
              </a:path>
            </a:pathLst>
          </a:custGeom>
          <a:blipFill>
            <a:blip r:embed="rId2">
              <a:extLst>
                <a:ext uri="{96DAC541-7B7A-43D3-8B79-37D633B846F1}">
                  <asvg:svgBlip xmlns:asvg="http://schemas.microsoft.com/office/drawing/2016/SVG/main" r:embed="rId3"/>
                </a:ext>
              </a:extLst>
            </a:blip>
            <a:stretch>
              <a:fillRect r="-62675"/>
            </a:stretch>
          </a:blipFill>
        </p:spPr>
        <p:txBody>
          <a:bodyPr/>
          <a:lstStyle/>
          <a:p>
            <a:endParaRPr lang="en-IN"/>
          </a:p>
        </p:txBody>
      </p:sp>
      <p:sp>
        <p:nvSpPr>
          <p:cNvPr id="9" name="TextBox 9"/>
          <p:cNvSpPr txBox="1"/>
          <p:nvPr/>
        </p:nvSpPr>
        <p:spPr>
          <a:xfrm>
            <a:off x="1028700" y="2857501"/>
            <a:ext cx="16609194" cy="4965014"/>
          </a:xfrm>
          <a:prstGeom prst="rect">
            <a:avLst/>
          </a:prstGeom>
        </p:spPr>
        <p:txBody>
          <a:bodyPr wrap="square" lIns="0" tIns="0" rIns="0" bIns="0" rtlCol="0" anchor="t">
            <a:spAutoFit/>
          </a:bodyPr>
          <a:lstStyle/>
          <a:p>
            <a:pPr algn="just">
              <a:lnSpc>
                <a:spcPts val="3919"/>
              </a:lnSpc>
              <a:spcBef>
                <a:spcPct val="0"/>
              </a:spcBef>
            </a:pPr>
            <a:r>
              <a:rPr lang="en-IN" sz="2799" dirty="0">
                <a:solidFill>
                  <a:srgbClr val="000000"/>
                </a:solidFill>
                <a:latin typeface="Montserrat Semi-Bold"/>
              </a:rPr>
              <a:t>3. Conditioned Stimulus (CS): This is initially a neutral stimulus that, through repeated pairing with the unconditioned stimulus, comes to evoke a response. In Pavlov's experiment, a bell ringing is a neutral stimulus that, when associated with food (the unconditioned stimulus) over time, becomes the conditioned stimulus.</a:t>
            </a:r>
          </a:p>
          <a:p>
            <a:pPr marL="514350" indent="-514350" algn="just">
              <a:lnSpc>
                <a:spcPts val="3919"/>
              </a:lnSpc>
              <a:spcBef>
                <a:spcPct val="0"/>
              </a:spcBef>
              <a:buAutoNum type="arabicPeriod"/>
            </a:pPr>
            <a:endParaRPr lang="en-IN" sz="2799" dirty="0">
              <a:solidFill>
                <a:srgbClr val="000000"/>
              </a:solidFill>
              <a:latin typeface="Montserrat Semi-Bold"/>
            </a:endParaRPr>
          </a:p>
          <a:p>
            <a:pPr algn="just">
              <a:lnSpc>
                <a:spcPts val="3919"/>
              </a:lnSpc>
              <a:spcBef>
                <a:spcPct val="0"/>
              </a:spcBef>
            </a:pPr>
            <a:r>
              <a:rPr lang="en-IN" sz="2799" dirty="0">
                <a:solidFill>
                  <a:srgbClr val="000000"/>
                </a:solidFill>
                <a:latin typeface="Montserrat Semi-Bold"/>
              </a:rPr>
              <a:t>4. Conditioned Response (CR): The conditioned response is the learned reaction that occurs in response to the conditioned stimulus after conditioning has taken place. In Pavlov's experiment, the dogs salivating in response to the bell ringing, after it has been associated with food, is the conditioned response.</a:t>
            </a:r>
            <a:endParaRPr lang="en-US" sz="2799" dirty="0">
              <a:solidFill>
                <a:srgbClr val="000000"/>
              </a:solidFill>
              <a:latin typeface="Montserrat Semi-Bold"/>
            </a:endParaRPr>
          </a:p>
          <a:p>
            <a:pPr algn="just">
              <a:lnSpc>
                <a:spcPts val="3919"/>
              </a:lnSpc>
              <a:spcBef>
                <a:spcPct val="0"/>
              </a:spcBef>
            </a:pPr>
            <a:endParaRPr lang="en-US" sz="2799" dirty="0">
              <a:solidFill>
                <a:srgbClr val="000000"/>
              </a:solidFill>
              <a:latin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147" y="97555"/>
            <a:ext cx="3753853" cy="3753853"/>
          </a:xfrm>
          <a:custGeom>
            <a:avLst/>
            <a:gdLst/>
            <a:ahLst/>
            <a:cxnLst/>
            <a:rect l="l" t="t" r="r" b="b"/>
            <a:pathLst>
              <a:path w="3753853" h="3753853">
                <a:moveTo>
                  <a:pt x="0" y="0"/>
                </a:moveTo>
                <a:lnTo>
                  <a:pt x="3753853" y="0"/>
                </a:lnTo>
                <a:lnTo>
                  <a:pt x="3753853" y="3753853"/>
                </a:lnTo>
                <a:lnTo>
                  <a:pt x="0" y="3753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3" name="Group 3"/>
          <p:cNvGrpSpPr/>
          <p:nvPr/>
        </p:nvGrpSpPr>
        <p:grpSpPr>
          <a:xfrm>
            <a:off x="3810000" y="3715753"/>
            <a:ext cx="11483685" cy="4191000"/>
            <a:chOff x="0" y="0"/>
            <a:chExt cx="1537059" cy="1465575"/>
          </a:xfrm>
        </p:grpSpPr>
        <p:sp>
          <p:nvSpPr>
            <p:cNvPr id="4" name="Freeform 4"/>
            <p:cNvSpPr/>
            <p:nvPr/>
          </p:nvSpPr>
          <p:spPr>
            <a:xfrm>
              <a:off x="0" y="0"/>
              <a:ext cx="1537059" cy="1465575"/>
            </a:xfrm>
            <a:custGeom>
              <a:avLst/>
              <a:gdLst/>
              <a:ahLst/>
              <a:cxnLst/>
              <a:rect l="l" t="t" r="r" b="b"/>
              <a:pathLst>
                <a:path w="1537059" h="1465575">
                  <a:moveTo>
                    <a:pt x="34491" y="0"/>
                  </a:moveTo>
                  <a:lnTo>
                    <a:pt x="1502568" y="0"/>
                  </a:lnTo>
                  <a:cubicBezTo>
                    <a:pt x="1511716" y="0"/>
                    <a:pt x="1520489" y="3634"/>
                    <a:pt x="1526957" y="10102"/>
                  </a:cubicBezTo>
                  <a:cubicBezTo>
                    <a:pt x="1533425" y="16570"/>
                    <a:pt x="1537059" y="25343"/>
                    <a:pt x="1537059" y="34491"/>
                  </a:cubicBezTo>
                  <a:lnTo>
                    <a:pt x="1537059" y="1431084"/>
                  </a:lnTo>
                  <a:cubicBezTo>
                    <a:pt x="1537059" y="1440232"/>
                    <a:pt x="1533425" y="1449005"/>
                    <a:pt x="1526957" y="1455473"/>
                  </a:cubicBezTo>
                  <a:cubicBezTo>
                    <a:pt x="1520489" y="1461941"/>
                    <a:pt x="1511716" y="1465575"/>
                    <a:pt x="1502568" y="1465575"/>
                  </a:cubicBezTo>
                  <a:lnTo>
                    <a:pt x="34491" y="1465575"/>
                  </a:lnTo>
                  <a:cubicBezTo>
                    <a:pt x="15442" y="1465575"/>
                    <a:pt x="0" y="1450133"/>
                    <a:pt x="0" y="1431084"/>
                  </a:cubicBezTo>
                  <a:lnTo>
                    <a:pt x="0" y="34491"/>
                  </a:lnTo>
                  <a:cubicBezTo>
                    <a:pt x="0" y="25343"/>
                    <a:pt x="3634" y="16570"/>
                    <a:pt x="10102" y="10102"/>
                  </a:cubicBezTo>
                  <a:cubicBezTo>
                    <a:pt x="16570" y="3634"/>
                    <a:pt x="25343" y="0"/>
                    <a:pt x="34491" y="0"/>
                  </a:cubicBezTo>
                  <a:close/>
                </a:path>
              </a:pathLst>
            </a:custGeom>
            <a:solidFill>
              <a:srgbClr val="015E62"/>
            </a:solidFill>
          </p:spPr>
          <p:txBody>
            <a:bodyPr/>
            <a:lstStyle/>
            <a:p>
              <a:endParaRPr lang="en-IN"/>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4716126" y="2095685"/>
            <a:ext cx="9671431" cy="811530"/>
          </a:xfrm>
          <a:prstGeom prst="rect">
            <a:avLst/>
          </a:prstGeom>
        </p:spPr>
        <p:txBody>
          <a:bodyPr lIns="0" tIns="0" rIns="0" bIns="0" rtlCol="0" anchor="t">
            <a:spAutoFit/>
          </a:bodyPr>
          <a:lstStyle/>
          <a:p>
            <a:pPr algn="ctr">
              <a:lnSpc>
                <a:spcPts val="6719"/>
              </a:lnSpc>
              <a:spcBef>
                <a:spcPct val="0"/>
              </a:spcBef>
            </a:pPr>
            <a:r>
              <a:rPr lang="en-US" sz="4800" dirty="0">
                <a:solidFill>
                  <a:srgbClr val="000000"/>
                </a:solidFill>
                <a:latin typeface="Montserrat Heavy"/>
              </a:rPr>
              <a:t>Operant Conditioning</a:t>
            </a:r>
          </a:p>
        </p:txBody>
      </p:sp>
      <p:sp>
        <p:nvSpPr>
          <p:cNvPr id="21" name="TextBox 20">
            <a:extLst>
              <a:ext uri="{FF2B5EF4-FFF2-40B4-BE49-F238E27FC236}">
                <a16:creationId xmlns:a16="http://schemas.microsoft.com/office/drawing/2014/main" id="{C085C2ED-2C4F-13B0-1B92-84439D160D48}"/>
              </a:ext>
            </a:extLst>
          </p:cNvPr>
          <p:cNvSpPr txBox="1"/>
          <p:nvPr/>
        </p:nvSpPr>
        <p:spPr>
          <a:xfrm>
            <a:off x="4275859" y="4820335"/>
            <a:ext cx="9341426" cy="2308324"/>
          </a:xfrm>
          <a:prstGeom prst="rect">
            <a:avLst/>
          </a:prstGeom>
          <a:noFill/>
        </p:spPr>
        <p:txBody>
          <a:bodyPr wrap="square">
            <a:spAutoFit/>
          </a:bodyPr>
          <a:lstStyle/>
          <a:p>
            <a:pPr algn="just"/>
            <a:r>
              <a:rPr lang="en-IN" sz="3600" dirty="0">
                <a:solidFill>
                  <a:schemeClr val="bg1"/>
                </a:solidFill>
              </a:rPr>
              <a:t>Operant conditioning, developed by B.F. Skinner, is a fundamental concept in psychology that revolves around the learning of behaviours through their consequences</a:t>
            </a:r>
            <a:r>
              <a:rPr lang="en-IN"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Freeform 2"/>
          <p:cNvSpPr/>
          <p:nvPr/>
        </p:nvSpPr>
        <p:spPr>
          <a:xfrm>
            <a:off x="0" y="8633837"/>
            <a:ext cx="3070671" cy="1267975"/>
          </a:xfrm>
          <a:custGeom>
            <a:avLst/>
            <a:gdLst/>
            <a:ahLst/>
            <a:cxnLst/>
            <a:rect l="l" t="t" r="r" b="b"/>
            <a:pathLst>
              <a:path w="3070671" h="1267975">
                <a:moveTo>
                  <a:pt x="0" y="0"/>
                </a:moveTo>
                <a:lnTo>
                  <a:pt x="3070671" y="0"/>
                </a:lnTo>
                <a:lnTo>
                  <a:pt x="3070671" y="1267976"/>
                </a:lnTo>
                <a:lnTo>
                  <a:pt x="0" y="1267976"/>
                </a:lnTo>
                <a:lnTo>
                  <a:pt x="0" y="0"/>
                </a:lnTo>
                <a:close/>
              </a:path>
            </a:pathLst>
          </a:custGeom>
          <a:blipFill>
            <a:blip r:embed="rId2">
              <a:extLst>
                <a:ext uri="{96DAC541-7B7A-43D3-8B79-37D633B846F1}">
                  <asvg:svgBlip xmlns:asvg="http://schemas.microsoft.com/office/drawing/2016/SVG/main" r:embed="rId3"/>
                </a:ext>
              </a:extLst>
            </a:blip>
            <a:stretch>
              <a:fillRect r="-62675"/>
            </a:stretch>
          </a:blipFill>
        </p:spPr>
        <p:txBody>
          <a:bodyPr/>
          <a:lstStyle/>
          <a:p>
            <a:endParaRPr lang="en-IN"/>
          </a:p>
        </p:txBody>
      </p:sp>
      <p:sp>
        <p:nvSpPr>
          <p:cNvPr id="3" name="Freeform 3"/>
          <p:cNvSpPr/>
          <p:nvPr/>
        </p:nvSpPr>
        <p:spPr>
          <a:xfrm rot="-10800000">
            <a:off x="16588930" y="0"/>
            <a:ext cx="1699070" cy="3381212"/>
          </a:xfrm>
          <a:custGeom>
            <a:avLst/>
            <a:gdLst/>
            <a:ahLst/>
            <a:cxnLst/>
            <a:rect l="l" t="t" r="r" b="b"/>
            <a:pathLst>
              <a:path w="1699070" h="3381212">
                <a:moveTo>
                  <a:pt x="0" y="0"/>
                </a:moveTo>
                <a:lnTo>
                  <a:pt x="1699070" y="0"/>
                </a:lnTo>
                <a:lnTo>
                  <a:pt x="1699070" y="3381212"/>
                </a:lnTo>
                <a:lnTo>
                  <a:pt x="0" y="3381212"/>
                </a:lnTo>
                <a:lnTo>
                  <a:pt x="0" y="0"/>
                </a:lnTo>
                <a:close/>
              </a:path>
            </a:pathLst>
          </a:custGeom>
          <a:blipFill>
            <a:blip r:embed="rId4">
              <a:extLst>
                <a:ext uri="{96DAC541-7B7A-43D3-8B79-37D633B846F1}">
                  <asvg:svgBlip xmlns:asvg="http://schemas.microsoft.com/office/drawing/2016/SVG/main" r:embed="rId5"/>
                </a:ext>
              </a:extLst>
            </a:blip>
            <a:stretch>
              <a:fillRect l="-99003"/>
            </a:stretch>
          </a:blipFill>
        </p:spPr>
        <p:txBody>
          <a:bodyPr/>
          <a:lstStyle/>
          <a:p>
            <a:endParaRPr lang="en-IN"/>
          </a:p>
        </p:txBody>
      </p:sp>
      <p:sp>
        <p:nvSpPr>
          <p:cNvPr id="4" name="Freeform 4"/>
          <p:cNvSpPr/>
          <p:nvPr/>
        </p:nvSpPr>
        <p:spPr>
          <a:xfrm>
            <a:off x="89282" y="478344"/>
            <a:ext cx="9054717" cy="9330312"/>
          </a:xfrm>
          <a:custGeom>
            <a:avLst/>
            <a:gdLst/>
            <a:ahLst/>
            <a:cxnLst/>
            <a:rect l="l" t="t" r="r" b="b"/>
            <a:pathLst>
              <a:path w="5356604" h="5303038">
                <a:moveTo>
                  <a:pt x="0" y="0"/>
                </a:moveTo>
                <a:lnTo>
                  <a:pt x="5356604" y="0"/>
                </a:lnTo>
                <a:lnTo>
                  <a:pt x="5356604" y="5303038"/>
                </a:lnTo>
                <a:lnTo>
                  <a:pt x="0" y="5303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5" name="Freeform 5"/>
          <p:cNvSpPr/>
          <p:nvPr/>
        </p:nvSpPr>
        <p:spPr>
          <a:xfrm>
            <a:off x="9178303" y="461026"/>
            <a:ext cx="9093868" cy="9330312"/>
          </a:xfrm>
          <a:custGeom>
            <a:avLst/>
            <a:gdLst/>
            <a:ahLst/>
            <a:cxnLst/>
            <a:rect l="l" t="t" r="r" b="b"/>
            <a:pathLst>
              <a:path w="5356604" h="5303038">
                <a:moveTo>
                  <a:pt x="0" y="0"/>
                </a:moveTo>
                <a:lnTo>
                  <a:pt x="5356604" y="0"/>
                </a:lnTo>
                <a:lnTo>
                  <a:pt x="5356604" y="5303038"/>
                </a:lnTo>
                <a:lnTo>
                  <a:pt x="0" y="5303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6" name="TextBox 6"/>
          <p:cNvSpPr txBox="1"/>
          <p:nvPr/>
        </p:nvSpPr>
        <p:spPr>
          <a:xfrm>
            <a:off x="5355705" y="134922"/>
            <a:ext cx="7535826" cy="796500"/>
          </a:xfrm>
          <a:prstGeom prst="rect">
            <a:avLst/>
          </a:prstGeom>
        </p:spPr>
        <p:txBody>
          <a:bodyPr lIns="0" tIns="0" rIns="0" bIns="0" rtlCol="0" anchor="t">
            <a:spAutoFit/>
          </a:bodyPr>
          <a:lstStyle/>
          <a:p>
            <a:pPr algn="ctr">
              <a:lnSpc>
                <a:spcPts val="6719"/>
              </a:lnSpc>
              <a:spcBef>
                <a:spcPct val="0"/>
              </a:spcBef>
            </a:pPr>
            <a:r>
              <a:rPr lang="en-US" sz="4800" dirty="0">
                <a:solidFill>
                  <a:srgbClr val="000000"/>
                </a:solidFill>
                <a:latin typeface="Montserrat Heavy"/>
              </a:rPr>
              <a:t>Key Concepts</a:t>
            </a:r>
          </a:p>
        </p:txBody>
      </p:sp>
      <p:sp>
        <p:nvSpPr>
          <p:cNvPr id="7" name="TextBox 7"/>
          <p:cNvSpPr txBox="1"/>
          <p:nvPr/>
        </p:nvSpPr>
        <p:spPr>
          <a:xfrm>
            <a:off x="2699424" y="1808981"/>
            <a:ext cx="3868738" cy="569387"/>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Montserrat Ultra-Bold"/>
              </a:rPr>
              <a:t>Reinforcement</a:t>
            </a:r>
          </a:p>
        </p:txBody>
      </p:sp>
      <p:sp>
        <p:nvSpPr>
          <p:cNvPr id="8" name="TextBox 8"/>
          <p:cNvSpPr txBox="1"/>
          <p:nvPr/>
        </p:nvSpPr>
        <p:spPr>
          <a:xfrm>
            <a:off x="12443389" y="1846491"/>
            <a:ext cx="3039142" cy="580390"/>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Montserrat Ultra-Bold"/>
              </a:rPr>
              <a:t>Punishment</a:t>
            </a:r>
          </a:p>
        </p:txBody>
      </p:sp>
      <p:sp>
        <p:nvSpPr>
          <p:cNvPr id="9" name="TextBox 9"/>
          <p:cNvSpPr txBox="1"/>
          <p:nvPr/>
        </p:nvSpPr>
        <p:spPr>
          <a:xfrm>
            <a:off x="719720" y="2956251"/>
            <a:ext cx="7560011" cy="4369530"/>
          </a:xfrm>
          <a:prstGeom prst="rect">
            <a:avLst/>
          </a:prstGeom>
        </p:spPr>
        <p:txBody>
          <a:bodyPr wrap="square" lIns="0" tIns="0" rIns="0" bIns="0" rtlCol="0" anchor="t">
            <a:spAutoFit/>
          </a:bodyPr>
          <a:lstStyle/>
          <a:p>
            <a:pPr marL="302259" lvl="1" algn="just">
              <a:lnSpc>
                <a:spcPct val="150000"/>
              </a:lnSpc>
            </a:pPr>
            <a:r>
              <a:rPr lang="en-IN" sz="2400" dirty="0">
                <a:solidFill>
                  <a:srgbClr val="000000"/>
                </a:solidFill>
                <a:latin typeface="Montserrat Semi-Bold"/>
              </a:rPr>
              <a:t>Reinforcement is a key concept in operant conditioning. It refers to the process of strengthening a behaviour by either adding a reward (positive reinforcement) or removing an aversive stimulus (negative reinforcement) immediately following the behaviour. Reinforcement increases the likelihood of the behaviour occurring again in the future.</a:t>
            </a:r>
            <a:endParaRPr lang="en-US" sz="2400" dirty="0">
              <a:solidFill>
                <a:srgbClr val="000000"/>
              </a:solidFill>
              <a:latin typeface="Montserrat Semi-Bold"/>
            </a:endParaRPr>
          </a:p>
        </p:txBody>
      </p:sp>
      <p:sp>
        <p:nvSpPr>
          <p:cNvPr id="10" name="TextBox 10"/>
          <p:cNvSpPr txBox="1"/>
          <p:nvPr/>
        </p:nvSpPr>
        <p:spPr>
          <a:xfrm>
            <a:off x="10134265" y="2749142"/>
            <a:ext cx="7181943" cy="5062027"/>
          </a:xfrm>
          <a:prstGeom prst="rect">
            <a:avLst/>
          </a:prstGeom>
        </p:spPr>
        <p:txBody>
          <a:bodyPr wrap="square" lIns="0" tIns="0" rIns="0" bIns="0" rtlCol="0" anchor="t">
            <a:spAutoFit/>
          </a:bodyPr>
          <a:lstStyle/>
          <a:p>
            <a:pPr marL="302259" lvl="1" algn="just">
              <a:lnSpc>
                <a:spcPct val="200000"/>
              </a:lnSpc>
            </a:pPr>
            <a:r>
              <a:rPr lang="en-IN" sz="2400" dirty="0">
                <a:solidFill>
                  <a:srgbClr val="000000"/>
                </a:solidFill>
                <a:latin typeface="Montserrat Semi-Bold"/>
              </a:rPr>
              <a:t>Punishment is the process of weakening a behaviour by either adding an aversive stimulus (positive punishment) or removing a rewarding stimulus (negative punishment) immediately after the behaviour. Punishment decreases the likelihood of the behaviour being repeated.</a:t>
            </a:r>
            <a:endParaRPr lang="en-US" sz="2400" dirty="0">
              <a:solidFill>
                <a:srgbClr val="000000"/>
              </a:solidFill>
              <a:latin typeface="Montserrat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672</Words>
  <Application>Microsoft Office PowerPoint</Application>
  <PresentationFormat>Custom</PresentationFormat>
  <Paragraphs>35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SKINNER BOX</vt:lpstr>
      <vt:lpstr>PowerPoint Presentation</vt:lpstr>
      <vt:lpstr>Here's how conditioning is applicable in Extension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Geometrical Learning From Home Presentation</dc:title>
  <dc:creator>farheen parveen</dc:creator>
  <cp:lastModifiedBy>rafiya qresh</cp:lastModifiedBy>
  <cp:revision>3</cp:revision>
  <dcterms:created xsi:type="dcterms:W3CDTF">2006-08-16T00:00:00Z</dcterms:created>
  <dcterms:modified xsi:type="dcterms:W3CDTF">2023-10-08T10:00:23Z</dcterms:modified>
  <dc:identifier>DAFwmGZeudY</dc:identifier>
</cp:coreProperties>
</file>